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57" r:id="rId3"/>
    <p:sldId id="258" r:id="rId4"/>
    <p:sldId id="260" r:id="rId5"/>
    <p:sldId id="261" r:id="rId6"/>
    <p:sldId id="304" r:id="rId7"/>
    <p:sldId id="263" r:id="rId8"/>
    <p:sldId id="264" r:id="rId9"/>
    <p:sldId id="265" r:id="rId10"/>
    <p:sldId id="299" r:id="rId11"/>
    <p:sldId id="300" r:id="rId12"/>
    <p:sldId id="301" r:id="rId13"/>
    <p:sldId id="266" r:id="rId14"/>
    <p:sldId id="296" r:id="rId15"/>
    <p:sldId id="297" r:id="rId16"/>
    <p:sldId id="267" r:id="rId17"/>
    <p:sldId id="268" r:id="rId18"/>
    <p:sldId id="269" r:id="rId19"/>
    <p:sldId id="298" r:id="rId20"/>
    <p:sldId id="305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95" r:id="rId31"/>
    <p:sldId id="306" r:id="rId32"/>
    <p:sldId id="280" r:id="rId33"/>
    <p:sldId id="284" r:id="rId34"/>
    <p:sldId id="282" r:id="rId35"/>
    <p:sldId id="283" r:id="rId36"/>
    <p:sldId id="285" r:id="rId37"/>
    <p:sldId id="287" r:id="rId38"/>
    <p:sldId id="286" r:id="rId39"/>
    <p:sldId id="307" r:id="rId40"/>
    <p:sldId id="308" r:id="rId41"/>
    <p:sldId id="309" r:id="rId42"/>
    <p:sldId id="310" r:id="rId43"/>
    <p:sldId id="311" r:id="rId44"/>
    <p:sldId id="294" r:id="rId4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9595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94667" autoAdjust="0"/>
  </p:normalViewPr>
  <p:slideViewPr>
    <p:cSldViewPr snapToGrid="0">
      <p:cViewPr varScale="1">
        <p:scale>
          <a:sx n="85" d="100"/>
          <a:sy n="85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FE112-570C-4893-AF61-15EC948AF91B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8CEBB0ED-C9D8-4D97-9780-806E67677EE5}">
      <dgm:prSet/>
      <dgm:spPr/>
      <dgm:t>
        <a:bodyPr/>
        <a:lstStyle/>
        <a:p>
          <a:r>
            <a:rPr lang="pt-BR" dirty="0">
              <a:latin typeface="Times New Roman" panose="02020603050405020304" pitchFamily="18" charset="0"/>
              <a:cs typeface="Times New Roman" panose="02020603050405020304" pitchFamily="18" charset="0"/>
            </a:rPr>
            <a:t>1) Qual é o comportamento da AF de indivíduos adultos ao longo de diferentes semanas?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B5E6EC-0649-43DF-9954-7F1EFAAD5347}" type="parTrans" cxnId="{A2E9564D-A589-4321-8D9E-4C776BD0525E}">
      <dgm:prSet/>
      <dgm:spPr/>
      <dgm:t>
        <a:bodyPr/>
        <a:lstStyle/>
        <a:p>
          <a:endParaRPr lang="en-US"/>
        </a:p>
      </dgm:t>
    </dgm:pt>
    <dgm:pt modelId="{BC4470D0-F17E-4EB5-A60B-A1575A7AACAC}" type="sibTrans" cxnId="{A2E9564D-A589-4321-8D9E-4C776BD0525E}">
      <dgm:prSet/>
      <dgm:spPr/>
      <dgm:t>
        <a:bodyPr/>
        <a:lstStyle/>
        <a:p>
          <a:endParaRPr lang="en-US"/>
        </a:p>
      </dgm:t>
    </dgm:pt>
    <dgm:pt modelId="{4C7B6D38-F70E-4ACC-82E8-ABE3DD8FCE0C}">
      <dgm:prSet/>
      <dgm:spPr/>
      <dgm:t>
        <a:bodyPr/>
        <a:lstStyle/>
        <a:p>
          <a:r>
            <a:rPr lang="pt-BR" dirty="0">
              <a:latin typeface="Times New Roman" panose="02020603050405020304" pitchFamily="18" charset="0"/>
              <a:cs typeface="Times New Roman" panose="02020603050405020304" pitchFamily="18" charset="0"/>
            </a:rPr>
            <a:t>2) Qual é a consistência relativa e absoluta da AF de indivíduos adultos quando medida por meio do IPAQ e </a:t>
          </a:r>
          <a:r>
            <a:rPr lang="pt-BR" i="1" dirty="0">
              <a:latin typeface="Times New Roman" panose="02020603050405020304" pitchFamily="18" charset="0"/>
              <a:cs typeface="Times New Roman" panose="02020603050405020304" pitchFamily="18" charset="0"/>
            </a:rPr>
            <a:t>smartphone</a:t>
          </a:r>
          <a:r>
            <a:rPr lang="pt-BR" dirty="0">
              <a:latin typeface="Times New Roman" panose="02020603050405020304" pitchFamily="18" charset="0"/>
              <a:cs typeface="Times New Roman" panose="02020603050405020304" pitchFamily="18" charset="0"/>
            </a:rPr>
            <a:t> ao longo de diferentes semanas?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08EA8C0-D802-433A-9849-67FCAB902800}" type="parTrans" cxnId="{23A9878A-700E-4F10-AF42-DA9F5680CE32}">
      <dgm:prSet/>
      <dgm:spPr/>
      <dgm:t>
        <a:bodyPr/>
        <a:lstStyle/>
        <a:p>
          <a:endParaRPr lang="en-US"/>
        </a:p>
      </dgm:t>
    </dgm:pt>
    <dgm:pt modelId="{B525FE63-289F-4B8D-8EB8-67DAAD89EE52}" type="sibTrans" cxnId="{23A9878A-700E-4F10-AF42-DA9F5680CE32}">
      <dgm:prSet/>
      <dgm:spPr/>
      <dgm:t>
        <a:bodyPr/>
        <a:lstStyle/>
        <a:p>
          <a:endParaRPr lang="en-US"/>
        </a:p>
      </dgm:t>
    </dgm:pt>
    <dgm:pt modelId="{842E9D03-BE96-4A4E-8CEE-5040363E6BD4}">
      <dgm:prSet/>
      <dgm:spPr/>
      <dgm:t>
        <a:bodyPr/>
        <a:lstStyle/>
        <a:p>
          <a:r>
            <a:rPr lang="pt-BR" dirty="0">
              <a:latin typeface="Times New Roman" panose="02020603050405020304" pitchFamily="18" charset="0"/>
              <a:cs typeface="Times New Roman" panose="02020603050405020304" pitchFamily="18" charset="0"/>
            </a:rPr>
            <a:t>3) Monitorar os indivíduos por um período superior à 1 semana melhora a consistência relativa e absoluta da medida de AF?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72DB4F-ACB7-4374-85C8-1126585B0668}" type="parTrans" cxnId="{B1F7C9E7-A2BA-4489-8EF5-10C0557879EC}">
      <dgm:prSet/>
      <dgm:spPr/>
      <dgm:t>
        <a:bodyPr/>
        <a:lstStyle/>
        <a:p>
          <a:endParaRPr lang="en-US"/>
        </a:p>
      </dgm:t>
    </dgm:pt>
    <dgm:pt modelId="{519240F9-AB54-4D39-BC0A-C83A37C8C92B}" type="sibTrans" cxnId="{B1F7C9E7-A2BA-4489-8EF5-10C0557879EC}">
      <dgm:prSet/>
      <dgm:spPr/>
      <dgm:t>
        <a:bodyPr/>
        <a:lstStyle/>
        <a:p>
          <a:endParaRPr lang="en-US"/>
        </a:p>
      </dgm:t>
    </dgm:pt>
    <dgm:pt modelId="{6F11D43E-8550-4841-BD95-57CCB12565E4}">
      <dgm:prSet/>
      <dgm:spPr/>
      <dgm:t>
        <a:bodyPr/>
        <a:lstStyle/>
        <a:p>
          <a:r>
            <a:rPr lang="pt-BR" dirty="0">
              <a:latin typeface="Times New Roman" panose="02020603050405020304" pitchFamily="18" charset="0"/>
              <a:cs typeface="Times New Roman" panose="02020603050405020304" pitchFamily="18" charset="0"/>
            </a:rPr>
            <a:t>4) Quais são as diferenças na consistência da medida de AF semanal obtida por meio do IPAQ ou </a:t>
          </a:r>
          <a:r>
            <a:rPr lang="pt-BR" i="1" dirty="0">
              <a:latin typeface="Times New Roman" panose="02020603050405020304" pitchFamily="18" charset="0"/>
              <a:cs typeface="Times New Roman" panose="02020603050405020304" pitchFamily="18" charset="0"/>
            </a:rPr>
            <a:t>smartphone</a:t>
          </a:r>
          <a:r>
            <a:rPr lang="pt-BR" dirty="0">
              <a:latin typeface="Times New Roman" panose="02020603050405020304" pitchFamily="18" charset="0"/>
              <a:cs typeface="Times New Roman" panose="02020603050405020304" pitchFamily="18" charset="0"/>
            </a:rPr>
            <a:t>? 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BFB401E-3563-4845-A3F2-3DCEB95499AD}" type="parTrans" cxnId="{4A4EBF41-6DE5-417F-B349-E433654B40EB}">
      <dgm:prSet/>
      <dgm:spPr/>
      <dgm:t>
        <a:bodyPr/>
        <a:lstStyle/>
        <a:p>
          <a:endParaRPr lang="en-US"/>
        </a:p>
      </dgm:t>
    </dgm:pt>
    <dgm:pt modelId="{711AB62D-71C0-4920-9E43-FF3D63803C6C}" type="sibTrans" cxnId="{4A4EBF41-6DE5-417F-B349-E433654B40EB}">
      <dgm:prSet/>
      <dgm:spPr/>
      <dgm:t>
        <a:bodyPr/>
        <a:lstStyle/>
        <a:p>
          <a:endParaRPr lang="en-US"/>
        </a:p>
      </dgm:t>
    </dgm:pt>
    <dgm:pt modelId="{E580B7CD-E1FD-4797-929D-BBE8EFFDE62F}" type="pres">
      <dgm:prSet presAssocID="{489FE112-570C-4893-AF61-15EC948AF91B}" presName="linear" presStyleCnt="0">
        <dgm:presLayoutVars>
          <dgm:animLvl val="lvl"/>
          <dgm:resizeHandles val="exact"/>
        </dgm:presLayoutVars>
      </dgm:prSet>
      <dgm:spPr/>
    </dgm:pt>
    <dgm:pt modelId="{82653E9F-4F29-4E47-95FB-9AB91A8AEC10}" type="pres">
      <dgm:prSet presAssocID="{8CEBB0ED-C9D8-4D97-9780-806E67677EE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84A030A-12B3-4768-B4D2-45044136D7DA}" type="pres">
      <dgm:prSet presAssocID="{BC4470D0-F17E-4EB5-A60B-A1575A7AACAC}" presName="spacer" presStyleCnt="0"/>
      <dgm:spPr/>
    </dgm:pt>
    <dgm:pt modelId="{A3C9638D-9FA2-4A9B-ACC0-7F90ADC22D3F}" type="pres">
      <dgm:prSet presAssocID="{4C7B6D38-F70E-4ACC-82E8-ABE3DD8FCE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8926D21-6DD8-4DFF-ADF9-3665EAAFE478}" type="pres">
      <dgm:prSet presAssocID="{B525FE63-289F-4B8D-8EB8-67DAAD89EE52}" presName="spacer" presStyleCnt="0"/>
      <dgm:spPr/>
    </dgm:pt>
    <dgm:pt modelId="{D33F7E9D-11AD-428B-85B1-47DE44097D79}" type="pres">
      <dgm:prSet presAssocID="{842E9D03-BE96-4A4E-8CEE-5040363E6BD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14119CA-167B-45AF-92A3-4152899DF375}" type="pres">
      <dgm:prSet presAssocID="{519240F9-AB54-4D39-BC0A-C83A37C8C92B}" presName="spacer" presStyleCnt="0"/>
      <dgm:spPr/>
    </dgm:pt>
    <dgm:pt modelId="{1102CCAE-8AD2-4DA6-A825-B28A78A7E0D1}" type="pres">
      <dgm:prSet presAssocID="{6F11D43E-8550-4841-BD95-57CCB12565E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6A56B19-F59A-4FD4-A216-35337B8E1A1A}" type="presOf" srcId="{842E9D03-BE96-4A4E-8CEE-5040363E6BD4}" destId="{D33F7E9D-11AD-428B-85B1-47DE44097D79}" srcOrd="0" destOrd="0" presId="urn:microsoft.com/office/officeart/2005/8/layout/vList2"/>
    <dgm:cxn modelId="{8F08BC26-94EA-4045-8E0E-4D0ADAA87AFB}" type="presOf" srcId="{489FE112-570C-4893-AF61-15EC948AF91B}" destId="{E580B7CD-E1FD-4797-929D-BBE8EFFDE62F}" srcOrd="0" destOrd="0" presId="urn:microsoft.com/office/officeart/2005/8/layout/vList2"/>
    <dgm:cxn modelId="{4A4EBF41-6DE5-417F-B349-E433654B40EB}" srcId="{489FE112-570C-4893-AF61-15EC948AF91B}" destId="{6F11D43E-8550-4841-BD95-57CCB12565E4}" srcOrd="3" destOrd="0" parTransId="{7BFB401E-3563-4845-A3F2-3DCEB95499AD}" sibTransId="{711AB62D-71C0-4920-9E43-FF3D63803C6C}"/>
    <dgm:cxn modelId="{A2E9564D-A589-4321-8D9E-4C776BD0525E}" srcId="{489FE112-570C-4893-AF61-15EC948AF91B}" destId="{8CEBB0ED-C9D8-4D97-9780-806E67677EE5}" srcOrd="0" destOrd="0" parTransId="{28B5E6EC-0649-43DF-9954-7F1EFAAD5347}" sibTransId="{BC4470D0-F17E-4EB5-A60B-A1575A7AACAC}"/>
    <dgm:cxn modelId="{96755280-4EE3-458A-8D5F-AF750106F136}" type="presOf" srcId="{4C7B6D38-F70E-4ACC-82E8-ABE3DD8FCE0C}" destId="{A3C9638D-9FA2-4A9B-ACC0-7F90ADC22D3F}" srcOrd="0" destOrd="0" presId="urn:microsoft.com/office/officeart/2005/8/layout/vList2"/>
    <dgm:cxn modelId="{B9DABA88-891C-4E83-A422-B74B6CAA9AF9}" type="presOf" srcId="{8CEBB0ED-C9D8-4D97-9780-806E67677EE5}" destId="{82653E9F-4F29-4E47-95FB-9AB91A8AEC10}" srcOrd="0" destOrd="0" presId="urn:microsoft.com/office/officeart/2005/8/layout/vList2"/>
    <dgm:cxn modelId="{23A9878A-700E-4F10-AF42-DA9F5680CE32}" srcId="{489FE112-570C-4893-AF61-15EC948AF91B}" destId="{4C7B6D38-F70E-4ACC-82E8-ABE3DD8FCE0C}" srcOrd="1" destOrd="0" parTransId="{708EA8C0-D802-433A-9849-67FCAB902800}" sibTransId="{B525FE63-289F-4B8D-8EB8-67DAAD89EE52}"/>
    <dgm:cxn modelId="{836CCFBB-34DF-4ED2-8E93-3E775E8BBE7E}" type="presOf" srcId="{6F11D43E-8550-4841-BD95-57CCB12565E4}" destId="{1102CCAE-8AD2-4DA6-A825-B28A78A7E0D1}" srcOrd="0" destOrd="0" presId="urn:microsoft.com/office/officeart/2005/8/layout/vList2"/>
    <dgm:cxn modelId="{B1F7C9E7-A2BA-4489-8EF5-10C0557879EC}" srcId="{489FE112-570C-4893-AF61-15EC948AF91B}" destId="{842E9D03-BE96-4A4E-8CEE-5040363E6BD4}" srcOrd="2" destOrd="0" parTransId="{3C72DB4F-ACB7-4374-85C8-1126585B0668}" sibTransId="{519240F9-AB54-4D39-BC0A-C83A37C8C92B}"/>
    <dgm:cxn modelId="{5C5B81E3-97E5-4FF2-BF71-439E1C7AF345}" type="presParOf" srcId="{E580B7CD-E1FD-4797-929D-BBE8EFFDE62F}" destId="{82653E9F-4F29-4E47-95FB-9AB91A8AEC10}" srcOrd="0" destOrd="0" presId="urn:microsoft.com/office/officeart/2005/8/layout/vList2"/>
    <dgm:cxn modelId="{26448244-DBEC-4185-B8B9-F00CDC5E6D53}" type="presParOf" srcId="{E580B7CD-E1FD-4797-929D-BBE8EFFDE62F}" destId="{984A030A-12B3-4768-B4D2-45044136D7DA}" srcOrd="1" destOrd="0" presId="urn:microsoft.com/office/officeart/2005/8/layout/vList2"/>
    <dgm:cxn modelId="{58948F93-0B79-4B6E-8BC2-B131EAC3AE57}" type="presParOf" srcId="{E580B7CD-E1FD-4797-929D-BBE8EFFDE62F}" destId="{A3C9638D-9FA2-4A9B-ACC0-7F90ADC22D3F}" srcOrd="2" destOrd="0" presId="urn:microsoft.com/office/officeart/2005/8/layout/vList2"/>
    <dgm:cxn modelId="{036FE986-323A-49FC-A526-2BD221D537B3}" type="presParOf" srcId="{E580B7CD-E1FD-4797-929D-BBE8EFFDE62F}" destId="{B8926D21-6DD8-4DFF-ADF9-3665EAAFE478}" srcOrd="3" destOrd="0" presId="urn:microsoft.com/office/officeart/2005/8/layout/vList2"/>
    <dgm:cxn modelId="{C229686B-D4B5-49C3-82C5-24DEC1F96797}" type="presParOf" srcId="{E580B7CD-E1FD-4797-929D-BBE8EFFDE62F}" destId="{D33F7E9D-11AD-428B-85B1-47DE44097D79}" srcOrd="4" destOrd="0" presId="urn:microsoft.com/office/officeart/2005/8/layout/vList2"/>
    <dgm:cxn modelId="{12E90A1A-AF1B-4491-9689-F62DF4BCC3EF}" type="presParOf" srcId="{E580B7CD-E1FD-4797-929D-BBE8EFFDE62F}" destId="{014119CA-167B-45AF-92A3-4152899DF375}" srcOrd="5" destOrd="0" presId="urn:microsoft.com/office/officeart/2005/8/layout/vList2"/>
    <dgm:cxn modelId="{EA387E7B-FF2B-421D-93AB-18798E89E97A}" type="presParOf" srcId="{E580B7CD-E1FD-4797-929D-BBE8EFFDE62F}" destId="{1102CCAE-8AD2-4DA6-A825-B28A78A7E0D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FF5884-87CA-4881-8DFE-CC63DE0B00F0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pt-BR"/>
        </a:p>
      </dgm:t>
    </dgm:pt>
    <dgm:pt modelId="{BA6347BD-F46A-4459-A856-166398BD8513}">
      <dgm:prSet/>
      <dgm:spPr/>
      <dgm:t>
        <a:bodyPr/>
        <a:lstStyle/>
        <a:p>
          <a:r>
            <a:rPr lang="pt-BR" dirty="0">
              <a:latin typeface="Times New Roman" panose="02020603050405020304" pitchFamily="18" charset="0"/>
              <a:cs typeface="Times New Roman" panose="02020603050405020304" pitchFamily="18" charset="0"/>
            </a:rPr>
            <a:t>Verificar o comportamento da AF obtida pelo IPAQ e </a:t>
          </a:r>
          <a:r>
            <a:rPr lang="pt-BR" i="1" dirty="0">
              <a:latin typeface="Times New Roman" panose="02020603050405020304" pitchFamily="18" charset="0"/>
              <a:cs typeface="Times New Roman" panose="02020603050405020304" pitchFamily="18" charset="0"/>
            </a:rPr>
            <a:t>smartphones</a:t>
          </a:r>
          <a:r>
            <a:rPr lang="pt-BR" dirty="0">
              <a:latin typeface="Times New Roman" panose="02020603050405020304" pitchFamily="18" charset="0"/>
              <a:cs typeface="Times New Roman" panose="02020603050405020304" pitchFamily="18" charset="0"/>
            </a:rPr>
            <a:t> ao longo de diferentes semanas;</a:t>
          </a:r>
        </a:p>
      </dgm:t>
    </dgm:pt>
    <dgm:pt modelId="{A326E613-772F-498F-8796-62D7EE0591D2}" type="parTrans" cxnId="{27551127-C07C-4D20-BCEE-210A76DE2755}">
      <dgm:prSet/>
      <dgm:spPr/>
      <dgm:t>
        <a:bodyPr/>
        <a:lstStyle/>
        <a:p>
          <a:endParaRPr lang="pt-BR"/>
        </a:p>
      </dgm:t>
    </dgm:pt>
    <dgm:pt modelId="{4F43876E-8E95-4B1A-BF82-6AE0B89FF24E}" type="sibTrans" cxnId="{27551127-C07C-4D20-BCEE-210A76DE2755}">
      <dgm:prSet/>
      <dgm:spPr/>
      <dgm:t>
        <a:bodyPr/>
        <a:lstStyle/>
        <a:p>
          <a:endParaRPr lang="pt-BR"/>
        </a:p>
      </dgm:t>
    </dgm:pt>
    <dgm:pt modelId="{A8230B5B-F011-4AF0-AE16-4B5F80B44234}">
      <dgm:prSet/>
      <dgm:spPr/>
      <dgm:t>
        <a:bodyPr/>
        <a:lstStyle/>
        <a:p>
          <a:r>
            <a:rPr lang="pt-BR" dirty="0">
              <a:latin typeface="Times New Roman" panose="02020603050405020304" pitchFamily="18" charset="0"/>
              <a:cs typeface="Times New Roman" panose="02020603050405020304" pitchFamily="18" charset="0"/>
            </a:rPr>
            <a:t>Verificar o grau de consistência relativa e absoluta da medida de AF obtida por meio do IPAQ e </a:t>
          </a:r>
          <a:r>
            <a:rPr lang="pt-BR" i="1" dirty="0">
              <a:latin typeface="Times New Roman" panose="02020603050405020304" pitchFamily="18" charset="0"/>
              <a:cs typeface="Times New Roman" panose="02020603050405020304" pitchFamily="18" charset="0"/>
            </a:rPr>
            <a:t>smartphones</a:t>
          </a:r>
          <a:r>
            <a:rPr lang="pt-BR" dirty="0">
              <a:latin typeface="Times New Roman" panose="02020603050405020304" pitchFamily="18" charset="0"/>
              <a:cs typeface="Times New Roman" panose="02020603050405020304" pitchFamily="18" charset="0"/>
            </a:rPr>
            <a:t> ao longo de diferentes semanas;</a:t>
          </a:r>
        </a:p>
      </dgm:t>
    </dgm:pt>
    <dgm:pt modelId="{AB423B5F-6C9F-433A-AB4A-0754D61FBBFA}" type="parTrans" cxnId="{0D99347E-190A-49D8-BE03-44D7ACD740E7}">
      <dgm:prSet/>
      <dgm:spPr/>
      <dgm:t>
        <a:bodyPr/>
        <a:lstStyle/>
        <a:p>
          <a:endParaRPr lang="pt-BR"/>
        </a:p>
      </dgm:t>
    </dgm:pt>
    <dgm:pt modelId="{CD4BC873-32A6-490C-8E90-48945C3BD3FB}" type="sibTrans" cxnId="{0D99347E-190A-49D8-BE03-44D7ACD740E7}">
      <dgm:prSet/>
      <dgm:spPr/>
      <dgm:t>
        <a:bodyPr/>
        <a:lstStyle/>
        <a:p>
          <a:endParaRPr lang="pt-BR"/>
        </a:p>
      </dgm:t>
    </dgm:pt>
    <dgm:pt modelId="{142BACAC-47DB-4CD2-8495-A896D057103E}">
      <dgm:prSet/>
      <dgm:spPr/>
      <dgm:t>
        <a:bodyPr/>
        <a:lstStyle/>
        <a:p>
          <a:r>
            <a:rPr lang="pt-BR" dirty="0">
              <a:latin typeface="Times New Roman" panose="02020603050405020304" pitchFamily="18" charset="0"/>
              <a:cs typeface="Times New Roman" panose="02020603050405020304" pitchFamily="18" charset="0"/>
            </a:rPr>
            <a:t>Verificar o impacto de um período de monitoramento superior à 2 semanas sobre a consistência relativa e absoluta da medida de AF obtida por meio do IPAQ e </a:t>
          </a:r>
          <a:r>
            <a:rPr lang="pt-BR" i="1" dirty="0">
              <a:latin typeface="Times New Roman" panose="02020603050405020304" pitchFamily="18" charset="0"/>
              <a:cs typeface="Times New Roman" panose="02020603050405020304" pitchFamily="18" charset="0"/>
            </a:rPr>
            <a:t>smartphones</a:t>
          </a:r>
          <a:r>
            <a:rPr lang="pt-BR" dirty="0">
              <a:latin typeface="Times New Roman" panose="02020603050405020304" pitchFamily="18" charset="0"/>
              <a:cs typeface="Times New Roman" panose="02020603050405020304" pitchFamily="18" charset="0"/>
            </a:rPr>
            <a:t>;</a:t>
          </a:r>
        </a:p>
      </dgm:t>
    </dgm:pt>
    <dgm:pt modelId="{861AD763-6E3E-4AF3-8AB6-5A25B35189DE}" type="parTrans" cxnId="{F8C8AFF5-8D46-43FD-89FF-C24A5FD7AC97}">
      <dgm:prSet/>
      <dgm:spPr/>
      <dgm:t>
        <a:bodyPr/>
        <a:lstStyle/>
        <a:p>
          <a:endParaRPr lang="pt-BR"/>
        </a:p>
      </dgm:t>
    </dgm:pt>
    <dgm:pt modelId="{359D67BF-60CF-479F-A3A3-09751C026EDF}" type="sibTrans" cxnId="{F8C8AFF5-8D46-43FD-89FF-C24A5FD7AC97}">
      <dgm:prSet/>
      <dgm:spPr/>
      <dgm:t>
        <a:bodyPr/>
        <a:lstStyle/>
        <a:p>
          <a:endParaRPr lang="pt-BR"/>
        </a:p>
      </dgm:t>
    </dgm:pt>
    <dgm:pt modelId="{774F5990-D1CC-4764-9946-AC220D556A5D}">
      <dgm:prSet/>
      <dgm:spPr/>
      <dgm:t>
        <a:bodyPr/>
        <a:lstStyle/>
        <a:p>
          <a:r>
            <a:rPr lang="pt-BR" dirty="0">
              <a:latin typeface="Times New Roman" panose="02020603050405020304" pitchFamily="18" charset="0"/>
              <a:cs typeface="Times New Roman" panose="02020603050405020304" pitchFamily="18" charset="0"/>
            </a:rPr>
            <a:t>Comparar a consistência relativa e absoluta da medida de AF obtida pelo IPAQ e </a:t>
          </a:r>
          <a:r>
            <a:rPr lang="pt-BR" i="1" dirty="0">
              <a:latin typeface="Times New Roman" panose="02020603050405020304" pitchFamily="18" charset="0"/>
              <a:cs typeface="Times New Roman" panose="02020603050405020304" pitchFamily="18" charset="0"/>
            </a:rPr>
            <a:t>smartphone </a:t>
          </a:r>
          <a:r>
            <a:rPr lang="pt-BR" dirty="0">
              <a:latin typeface="Times New Roman" panose="02020603050405020304" pitchFamily="18" charset="0"/>
              <a:cs typeface="Times New Roman" panose="02020603050405020304" pitchFamily="18" charset="0"/>
            </a:rPr>
            <a:t>ao longo de diferentes semanas</a:t>
          </a:r>
          <a:r>
            <a:rPr lang="pt-BR" dirty="0"/>
            <a:t>.</a:t>
          </a:r>
        </a:p>
      </dgm:t>
    </dgm:pt>
    <dgm:pt modelId="{31ACA5AF-5F2F-4B94-B1F1-AE73DF65E99E}" type="parTrans" cxnId="{4CB60859-210B-4E20-AB1A-7DCC65EF9D96}">
      <dgm:prSet/>
      <dgm:spPr/>
      <dgm:t>
        <a:bodyPr/>
        <a:lstStyle/>
        <a:p>
          <a:endParaRPr lang="pt-BR"/>
        </a:p>
      </dgm:t>
    </dgm:pt>
    <dgm:pt modelId="{7C071BD4-0CB1-4B14-A5E2-613B7EE3B461}" type="sibTrans" cxnId="{4CB60859-210B-4E20-AB1A-7DCC65EF9D96}">
      <dgm:prSet/>
      <dgm:spPr/>
      <dgm:t>
        <a:bodyPr/>
        <a:lstStyle/>
        <a:p>
          <a:endParaRPr lang="pt-BR"/>
        </a:p>
      </dgm:t>
    </dgm:pt>
    <dgm:pt modelId="{964CF917-4C80-4209-AAF0-138C6154295B}" type="pres">
      <dgm:prSet presAssocID="{7DFF5884-87CA-4881-8DFE-CC63DE0B00F0}" presName="linear" presStyleCnt="0">
        <dgm:presLayoutVars>
          <dgm:animLvl val="lvl"/>
          <dgm:resizeHandles val="exact"/>
        </dgm:presLayoutVars>
      </dgm:prSet>
      <dgm:spPr/>
    </dgm:pt>
    <dgm:pt modelId="{E6C51F3A-6E70-4C48-82A6-34A6B5752CC0}" type="pres">
      <dgm:prSet presAssocID="{BA6347BD-F46A-4459-A856-166398BD851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D4E9C9B-7850-4110-89DB-8B56CC1C828C}" type="pres">
      <dgm:prSet presAssocID="{4F43876E-8E95-4B1A-BF82-6AE0B89FF24E}" presName="spacer" presStyleCnt="0"/>
      <dgm:spPr/>
    </dgm:pt>
    <dgm:pt modelId="{5C31FA05-997C-4638-BFEB-CA6E0F6C0F09}" type="pres">
      <dgm:prSet presAssocID="{A8230B5B-F011-4AF0-AE16-4B5F80B4423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49D8C51-6D00-447A-AF10-CDF9855D751F}" type="pres">
      <dgm:prSet presAssocID="{CD4BC873-32A6-490C-8E90-48945C3BD3FB}" presName="spacer" presStyleCnt="0"/>
      <dgm:spPr/>
    </dgm:pt>
    <dgm:pt modelId="{5D89F004-4BF0-4AE4-9403-BAC575396E14}" type="pres">
      <dgm:prSet presAssocID="{142BACAC-47DB-4CD2-8495-A896D057103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AF07F56-4B72-432F-903B-E7EF2C21B177}" type="pres">
      <dgm:prSet presAssocID="{359D67BF-60CF-479F-A3A3-09751C026EDF}" presName="spacer" presStyleCnt="0"/>
      <dgm:spPr/>
    </dgm:pt>
    <dgm:pt modelId="{238CCE44-2449-4D39-9F4F-8DA27EFCBB47}" type="pres">
      <dgm:prSet presAssocID="{774F5990-D1CC-4764-9946-AC220D556A5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7551127-C07C-4D20-BCEE-210A76DE2755}" srcId="{7DFF5884-87CA-4881-8DFE-CC63DE0B00F0}" destId="{BA6347BD-F46A-4459-A856-166398BD8513}" srcOrd="0" destOrd="0" parTransId="{A326E613-772F-498F-8796-62D7EE0591D2}" sibTransId="{4F43876E-8E95-4B1A-BF82-6AE0B89FF24E}"/>
    <dgm:cxn modelId="{8CCE0149-6C02-495A-AD11-81D844AF386A}" type="presOf" srcId="{BA6347BD-F46A-4459-A856-166398BD8513}" destId="{E6C51F3A-6E70-4C48-82A6-34A6B5752CC0}" srcOrd="0" destOrd="0" presId="urn:microsoft.com/office/officeart/2005/8/layout/vList2"/>
    <dgm:cxn modelId="{4CB60859-210B-4E20-AB1A-7DCC65EF9D96}" srcId="{7DFF5884-87CA-4881-8DFE-CC63DE0B00F0}" destId="{774F5990-D1CC-4764-9946-AC220D556A5D}" srcOrd="3" destOrd="0" parTransId="{31ACA5AF-5F2F-4B94-B1F1-AE73DF65E99E}" sibTransId="{7C071BD4-0CB1-4B14-A5E2-613B7EE3B461}"/>
    <dgm:cxn modelId="{0D99347E-190A-49D8-BE03-44D7ACD740E7}" srcId="{7DFF5884-87CA-4881-8DFE-CC63DE0B00F0}" destId="{A8230B5B-F011-4AF0-AE16-4B5F80B44234}" srcOrd="1" destOrd="0" parTransId="{AB423B5F-6C9F-433A-AB4A-0754D61FBBFA}" sibTransId="{CD4BC873-32A6-490C-8E90-48945C3BD3FB}"/>
    <dgm:cxn modelId="{82316080-BC89-474C-A8B3-CDA4CEF321AD}" type="presOf" srcId="{774F5990-D1CC-4764-9946-AC220D556A5D}" destId="{238CCE44-2449-4D39-9F4F-8DA27EFCBB47}" srcOrd="0" destOrd="0" presId="urn:microsoft.com/office/officeart/2005/8/layout/vList2"/>
    <dgm:cxn modelId="{1DD6F680-1EB0-444D-9998-B0B9B1CCEF6D}" type="presOf" srcId="{142BACAC-47DB-4CD2-8495-A896D057103E}" destId="{5D89F004-4BF0-4AE4-9403-BAC575396E14}" srcOrd="0" destOrd="0" presId="urn:microsoft.com/office/officeart/2005/8/layout/vList2"/>
    <dgm:cxn modelId="{AE0625B5-1CCB-4526-83E0-453BD7C48289}" type="presOf" srcId="{A8230B5B-F011-4AF0-AE16-4B5F80B44234}" destId="{5C31FA05-997C-4638-BFEB-CA6E0F6C0F09}" srcOrd="0" destOrd="0" presId="urn:microsoft.com/office/officeart/2005/8/layout/vList2"/>
    <dgm:cxn modelId="{BEBF58D8-5323-4927-B761-35982835798E}" type="presOf" srcId="{7DFF5884-87CA-4881-8DFE-CC63DE0B00F0}" destId="{964CF917-4C80-4209-AAF0-138C6154295B}" srcOrd="0" destOrd="0" presId="urn:microsoft.com/office/officeart/2005/8/layout/vList2"/>
    <dgm:cxn modelId="{F8C8AFF5-8D46-43FD-89FF-C24A5FD7AC97}" srcId="{7DFF5884-87CA-4881-8DFE-CC63DE0B00F0}" destId="{142BACAC-47DB-4CD2-8495-A896D057103E}" srcOrd="2" destOrd="0" parTransId="{861AD763-6E3E-4AF3-8AB6-5A25B35189DE}" sibTransId="{359D67BF-60CF-479F-A3A3-09751C026EDF}"/>
    <dgm:cxn modelId="{5C1C4BE6-F045-48B3-AC07-90EEAA2DC1F7}" type="presParOf" srcId="{964CF917-4C80-4209-AAF0-138C6154295B}" destId="{E6C51F3A-6E70-4C48-82A6-34A6B5752CC0}" srcOrd="0" destOrd="0" presId="urn:microsoft.com/office/officeart/2005/8/layout/vList2"/>
    <dgm:cxn modelId="{DDDEAE51-1FF6-457E-AFBB-6BA89736002C}" type="presParOf" srcId="{964CF917-4C80-4209-AAF0-138C6154295B}" destId="{1D4E9C9B-7850-4110-89DB-8B56CC1C828C}" srcOrd="1" destOrd="0" presId="urn:microsoft.com/office/officeart/2005/8/layout/vList2"/>
    <dgm:cxn modelId="{3422B438-2A01-4943-A416-CB15639F2CEC}" type="presParOf" srcId="{964CF917-4C80-4209-AAF0-138C6154295B}" destId="{5C31FA05-997C-4638-BFEB-CA6E0F6C0F09}" srcOrd="2" destOrd="0" presId="urn:microsoft.com/office/officeart/2005/8/layout/vList2"/>
    <dgm:cxn modelId="{5DBE6EED-7145-49D5-9A46-3560173B4D25}" type="presParOf" srcId="{964CF917-4C80-4209-AAF0-138C6154295B}" destId="{A49D8C51-6D00-447A-AF10-CDF9855D751F}" srcOrd="3" destOrd="0" presId="urn:microsoft.com/office/officeart/2005/8/layout/vList2"/>
    <dgm:cxn modelId="{753C1CD0-AC0D-4CCB-B56A-467FA43F4668}" type="presParOf" srcId="{964CF917-4C80-4209-AAF0-138C6154295B}" destId="{5D89F004-4BF0-4AE4-9403-BAC575396E14}" srcOrd="4" destOrd="0" presId="urn:microsoft.com/office/officeart/2005/8/layout/vList2"/>
    <dgm:cxn modelId="{4B2E14F1-61CF-4CDE-BA7A-E96474546E40}" type="presParOf" srcId="{964CF917-4C80-4209-AAF0-138C6154295B}" destId="{3AF07F56-4B72-432F-903B-E7EF2C21B177}" srcOrd="5" destOrd="0" presId="urn:microsoft.com/office/officeart/2005/8/layout/vList2"/>
    <dgm:cxn modelId="{5C08E6C5-D1E5-4E2B-968B-34C2F898D3FA}" type="presParOf" srcId="{964CF917-4C80-4209-AAF0-138C6154295B}" destId="{238CCE44-2449-4D39-9F4F-8DA27EFCBB4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390A7A-6982-4EE4-8F0B-5A94337FC0C4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pt-BR"/>
        </a:p>
      </dgm:t>
    </dgm:pt>
    <dgm:pt modelId="{32CDEA54-B391-483F-A6AD-2E25B202584E}">
      <dgm:prSet/>
      <dgm:spPr/>
      <dgm:t>
        <a:bodyPr/>
        <a:lstStyle/>
        <a:p>
          <a:r>
            <a:rPr lang="pt-BR" dirty="0">
              <a:latin typeface="Times New Roman" panose="02020603050405020304" pitchFamily="18" charset="0"/>
              <a:cs typeface="Times New Roman" panose="02020603050405020304" pitchFamily="18" charset="0"/>
            </a:rPr>
            <a:t>Incompatibilidade com modelos da marca Xiaomi, possivelmente devido à recursos de economia de bateria (WANG; KÖNIG; REITERER, 2021);</a:t>
          </a:r>
        </a:p>
      </dgm:t>
    </dgm:pt>
    <dgm:pt modelId="{A8DC5A7A-C018-4BF1-A44C-9040CC8ECF3F}" type="parTrans" cxnId="{95A20B68-41F0-4972-A691-EAB02522AE8D}">
      <dgm:prSet/>
      <dgm:spPr/>
      <dgm:t>
        <a:bodyPr/>
        <a:lstStyle/>
        <a:p>
          <a:endParaRPr lang="pt-BR"/>
        </a:p>
      </dgm:t>
    </dgm:pt>
    <dgm:pt modelId="{C6F1C59A-D04F-4F8E-974A-7BCB870FA4D1}" type="sibTrans" cxnId="{95A20B68-41F0-4972-A691-EAB02522AE8D}">
      <dgm:prSet/>
      <dgm:spPr/>
      <dgm:t>
        <a:bodyPr/>
        <a:lstStyle/>
        <a:p>
          <a:endParaRPr lang="pt-BR"/>
        </a:p>
      </dgm:t>
    </dgm:pt>
    <dgm:pt modelId="{C4D51F6F-BCCE-4C8D-B6DC-48201FC44269}">
      <dgm:prSet/>
      <dgm:spPr/>
      <dgm:t>
        <a:bodyPr/>
        <a:lstStyle/>
        <a:p>
          <a:r>
            <a:rPr lang="pt-BR" dirty="0">
              <a:latin typeface="Times New Roman" panose="02020603050405020304" pitchFamily="18" charset="0"/>
              <a:cs typeface="Times New Roman" panose="02020603050405020304" pitchFamily="18" charset="0"/>
            </a:rPr>
            <a:t>Necessidade de monitoramento e contato contínuo com os participantes;</a:t>
          </a:r>
        </a:p>
      </dgm:t>
    </dgm:pt>
    <dgm:pt modelId="{CAAB5106-18EA-4B16-98DE-54AED1DA3CA3}" type="parTrans" cxnId="{2F250360-0989-4590-B953-7757BEC14C5B}">
      <dgm:prSet/>
      <dgm:spPr/>
      <dgm:t>
        <a:bodyPr/>
        <a:lstStyle/>
        <a:p>
          <a:endParaRPr lang="pt-BR"/>
        </a:p>
      </dgm:t>
    </dgm:pt>
    <dgm:pt modelId="{B07C757C-98E5-427C-95AD-5EABFF7D8214}" type="sibTrans" cxnId="{2F250360-0989-4590-B953-7757BEC14C5B}">
      <dgm:prSet/>
      <dgm:spPr/>
      <dgm:t>
        <a:bodyPr/>
        <a:lstStyle/>
        <a:p>
          <a:endParaRPr lang="pt-BR"/>
        </a:p>
      </dgm:t>
    </dgm:pt>
    <dgm:pt modelId="{4E261220-2119-4B22-A40D-21D118C68873}">
      <dgm:prSet/>
      <dgm:spPr/>
      <dgm:t>
        <a:bodyPr/>
        <a:lstStyle/>
        <a:p>
          <a:r>
            <a:rPr lang="pt-BR" dirty="0">
              <a:latin typeface="Times New Roman" panose="02020603050405020304" pitchFamily="18" charset="0"/>
              <a:cs typeface="Times New Roman" panose="02020603050405020304" pitchFamily="18" charset="0"/>
            </a:rPr>
            <a:t>Necessidade de um recrutamento em blocos, porém evitando que esta coleta ocorra em diferentes períodos do ano.</a:t>
          </a:r>
        </a:p>
      </dgm:t>
    </dgm:pt>
    <dgm:pt modelId="{92733238-2727-4D8D-BEF0-0F54C7E0C2E5}" type="parTrans" cxnId="{515C5FA7-12C0-4942-81E1-433B8E31BFC0}">
      <dgm:prSet/>
      <dgm:spPr/>
      <dgm:t>
        <a:bodyPr/>
        <a:lstStyle/>
        <a:p>
          <a:endParaRPr lang="pt-BR"/>
        </a:p>
      </dgm:t>
    </dgm:pt>
    <dgm:pt modelId="{4CDA19F3-297C-4516-A095-385836C6C516}" type="sibTrans" cxnId="{515C5FA7-12C0-4942-81E1-433B8E31BFC0}">
      <dgm:prSet/>
      <dgm:spPr/>
      <dgm:t>
        <a:bodyPr/>
        <a:lstStyle/>
        <a:p>
          <a:endParaRPr lang="pt-BR"/>
        </a:p>
      </dgm:t>
    </dgm:pt>
    <dgm:pt modelId="{BF32F0BF-AB90-4E20-97CA-A9CA8B13D5E0}" type="pres">
      <dgm:prSet presAssocID="{AA390A7A-6982-4EE4-8F0B-5A94337FC0C4}" presName="Name0" presStyleCnt="0">
        <dgm:presLayoutVars>
          <dgm:dir/>
          <dgm:resizeHandles val="exact"/>
        </dgm:presLayoutVars>
      </dgm:prSet>
      <dgm:spPr/>
    </dgm:pt>
    <dgm:pt modelId="{F865A79D-4F7A-479C-A353-362F21E66E0E}" type="pres">
      <dgm:prSet presAssocID="{32CDEA54-B391-483F-A6AD-2E25B202584E}" presName="node" presStyleLbl="node1" presStyleIdx="0" presStyleCnt="3">
        <dgm:presLayoutVars>
          <dgm:bulletEnabled val="1"/>
        </dgm:presLayoutVars>
      </dgm:prSet>
      <dgm:spPr/>
    </dgm:pt>
    <dgm:pt modelId="{9DB418E6-1E33-4BB9-B8B9-0459852092E2}" type="pres">
      <dgm:prSet presAssocID="{C6F1C59A-D04F-4F8E-974A-7BCB870FA4D1}" presName="sibTrans" presStyleLbl="sibTrans2D1" presStyleIdx="0" presStyleCnt="2"/>
      <dgm:spPr/>
    </dgm:pt>
    <dgm:pt modelId="{4DED920E-918D-4D87-B235-459A6F778E7F}" type="pres">
      <dgm:prSet presAssocID="{C6F1C59A-D04F-4F8E-974A-7BCB870FA4D1}" presName="connectorText" presStyleLbl="sibTrans2D1" presStyleIdx="0" presStyleCnt="2"/>
      <dgm:spPr/>
    </dgm:pt>
    <dgm:pt modelId="{9A52D750-16FB-49A2-990F-CC4D4162024C}" type="pres">
      <dgm:prSet presAssocID="{C4D51F6F-BCCE-4C8D-B6DC-48201FC44269}" presName="node" presStyleLbl="node1" presStyleIdx="1" presStyleCnt="3">
        <dgm:presLayoutVars>
          <dgm:bulletEnabled val="1"/>
        </dgm:presLayoutVars>
      </dgm:prSet>
      <dgm:spPr/>
    </dgm:pt>
    <dgm:pt modelId="{5DEBA848-C7C0-4B11-A0A5-1F0BD2EF9335}" type="pres">
      <dgm:prSet presAssocID="{B07C757C-98E5-427C-95AD-5EABFF7D8214}" presName="sibTrans" presStyleLbl="sibTrans2D1" presStyleIdx="1" presStyleCnt="2"/>
      <dgm:spPr/>
    </dgm:pt>
    <dgm:pt modelId="{AA9DE094-5BD7-4864-B75E-81CE3454EA1E}" type="pres">
      <dgm:prSet presAssocID="{B07C757C-98E5-427C-95AD-5EABFF7D8214}" presName="connectorText" presStyleLbl="sibTrans2D1" presStyleIdx="1" presStyleCnt="2"/>
      <dgm:spPr/>
    </dgm:pt>
    <dgm:pt modelId="{69F7AEEC-54A0-4259-9715-F76428D2FAAB}" type="pres">
      <dgm:prSet presAssocID="{4E261220-2119-4B22-A40D-21D118C68873}" presName="node" presStyleLbl="node1" presStyleIdx="2" presStyleCnt="3">
        <dgm:presLayoutVars>
          <dgm:bulletEnabled val="1"/>
        </dgm:presLayoutVars>
      </dgm:prSet>
      <dgm:spPr/>
    </dgm:pt>
  </dgm:ptLst>
  <dgm:cxnLst>
    <dgm:cxn modelId="{30B8E809-E594-4C68-B9DE-059C50FBC913}" type="presOf" srcId="{AA390A7A-6982-4EE4-8F0B-5A94337FC0C4}" destId="{BF32F0BF-AB90-4E20-97CA-A9CA8B13D5E0}" srcOrd="0" destOrd="0" presId="urn:microsoft.com/office/officeart/2005/8/layout/process1"/>
    <dgm:cxn modelId="{1C4E0822-2E6D-44F3-B8FE-4CC6F35485B0}" type="presOf" srcId="{B07C757C-98E5-427C-95AD-5EABFF7D8214}" destId="{AA9DE094-5BD7-4864-B75E-81CE3454EA1E}" srcOrd="1" destOrd="0" presId="urn:microsoft.com/office/officeart/2005/8/layout/process1"/>
    <dgm:cxn modelId="{24CC6122-790A-4BBB-AC07-2AC5CC9D2047}" type="presOf" srcId="{32CDEA54-B391-483F-A6AD-2E25B202584E}" destId="{F865A79D-4F7A-479C-A353-362F21E66E0E}" srcOrd="0" destOrd="0" presId="urn:microsoft.com/office/officeart/2005/8/layout/process1"/>
    <dgm:cxn modelId="{B2B49E39-3AA4-4422-A6CF-4E51DDCD27F9}" type="presOf" srcId="{B07C757C-98E5-427C-95AD-5EABFF7D8214}" destId="{5DEBA848-C7C0-4B11-A0A5-1F0BD2EF9335}" srcOrd="0" destOrd="0" presId="urn:microsoft.com/office/officeart/2005/8/layout/process1"/>
    <dgm:cxn modelId="{2F250360-0989-4590-B953-7757BEC14C5B}" srcId="{AA390A7A-6982-4EE4-8F0B-5A94337FC0C4}" destId="{C4D51F6F-BCCE-4C8D-B6DC-48201FC44269}" srcOrd="1" destOrd="0" parTransId="{CAAB5106-18EA-4B16-98DE-54AED1DA3CA3}" sibTransId="{B07C757C-98E5-427C-95AD-5EABFF7D8214}"/>
    <dgm:cxn modelId="{95A20B68-41F0-4972-A691-EAB02522AE8D}" srcId="{AA390A7A-6982-4EE4-8F0B-5A94337FC0C4}" destId="{32CDEA54-B391-483F-A6AD-2E25B202584E}" srcOrd="0" destOrd="0" parTransId="{A8DC5A7A-C018-4BF1-A44C-9040CC8ECF3F}" sibTransId="{C6F1C59A-D04F-4F8E-974A-7BCB870FA4D1}"/>
    <dgm:cxn modelId="{D9B23D48-C45F-4BA7-93EE-2677EBC12AA4}" type="presOf" srcId="{C6F1C59A-D04F-4F8E-974A-7BCB870FA4D1}" destId="{4DED920E-918D-4D87-B235-459A6F778E7F}" srcOrd="1" destOrd="0" presId="urn:microsoft.com/office/officeart/2005/8/layout/process1"/>
    <dgm:cxn modelId="{9625D3A5-F839-4354-989D-BA0229F90965}" type="presOf" srcId="{4E261220-2119-4B22-A40D-21D118C68873}" destId="{69F7AEEC-54A0-4259-9715-F76428D2FAAB}" srcOrd="0" destOrd="0" presId="urn:microsoft.com/office/officeart/2005/8/layout/process1"/>
    <dgm:cxn modelId="{515C5FA7-12C0-4942-81E1-433B8E31BFC0}" srcId="{AA390A7A-6982-4EE4-8F0B-5A94337FC0C4}" destId="{4E261220-2119-4B22-A40D-21D118C68873}" srcOrd="2" destOrd="0" parTransId="{92733238-2727-4D8D-BEF0-0F54C7E0C2E5}" sibTransId="{4CDA19F3-297C-4516-A095-385836C6C516}"/>
    <dgm:cxn modelId="{ACEDEDCF-5A89-4D9E-A307-55359C1919C4}" type="presOf" srcId="{C6F1C59A-D04F-4F8E-974A-7BCB870FA4D1}" destId="{9DB418E6-1E33-4BB9-B8B9-0459852092E2}" srcOrd="0" destOrd="0" presId="urn:microsoft.com/office/officeart/2005/8/layout/process1"/>
    <dgm:cxn modelId="{667156F2-F3CF-48B0-8C2C-683547E90D00}" type="presOf" srcId="{C4D51F6F-BCCE-4C8D-B6DC-48201FC44269}" destId="{9A52D750-16FB-49A2-990F-CC4D4162024C}" srcOrd="0" destOrd="0" presId="urn:microsoft.com/office/officeart/2005/8/layout/process1"/>
    <dgm:cxn modelId="{117A4045-F5DE-4549-9125-F189CDD4B89D}" type="presParOf" srcId="{BF32F0BF-AB90-4E20-97CA-A9CA8B13D5E0}" destId="{F865A79D-4F7A-479C-A353-362F21E66E0E}" srcOrd="0" destOrd="0" presId="urn:microsoft.com/office/officeart/2005/8/layout/process1"/>
    <dgm:cxn modelId="{2A04BA6F-967F-4FD7-A572-C79F1E98E8B5}" type="presParOf" srcId="{BF32F0BF-AB90-4E20-97CA-A9CA8B13D5E0}" destId="{9DB418E6-1E33-4BB9-B8B9-0459852092E2}" srcOrd="1" destOrd="0" presId="urn:microsoft.com/office/officeart/2005/8/layout/process1"/>
    <dgm:cxn modelId="{9EE45FEF-4795-46A4-B7CB-0EB0F71E1B64}" type="presParOf" srcId="{9DB418E6-1E33-4BB9-B8B9-0459852092E2}" destId="{4DED920E-918D-4D87-B235-459A6F778E7F}" srcOrd="0" destOrd="0" presId="urn:microsoft.com/office/officeart/2005/8/layout/process1"/>
    <dgm:cxn modelId="{FCACEFBD-4688-4515-9F75-A87E7BE6D451}" type="presParOf" srcId="{BF32F0BF-AB90-4E20-97CA-A9CA8B13D5E0}" destId="{9A52D750-16FB-49A2-990F-CC4D4162024C}" srcOrd="2" destOrd="0" presId="urn:microsoft.com/office/officeart/2005/8/layout/process1"/>
    <dgm:cxn modelId="{A316506C-E0BE-45F3-AA62-5376A56800A5}" type="presParOf" srcId="{BF32F0BF-AB90-4E20-97CA-A9CA8B13D5E0}" destId="{5DEBA848-C7C0-4B11-A0A5-1F0BD2EF9335}" srcOrd="3" destOrd="0" presId="urn:microsoft.com/office/officeart/2005/8/layout/process1"/>
    <dgm:cxn modelId="{12F495ED-2BF2-472D-8A5B-5CF0EA2FCE12}" type="presParOf" srcId="{5DEBA848-C7C0-4B11-A0A5-1F0BD2EF9335}" destId="{AA9DE094-5BD7-4864-B75E-81CE3454EA1E}" srcOrd="0" destOrd="0" presId="urn:microsoft.com/office/officeart/2005/8/layout/process1"/>
    <dgm:cxn modelId="{AE75129B-68C0-41E3-8997-05EAAE5E6D47}" type="presParOf" srcId="{BF32F0BF-AB90-4E20-97CA-A9CA8B13D5E0}" destId="{69F7AEEC-54A0-4259-9715-F76428D2FAA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653E9F-4F29-4E47-95FB-9AB91A8AEC10}">
      <dsp:nvSpPr>
        <dsp:cNvPr id="0" name=""/>
        <dsp:cNvSpPr/>
      </dsp:nvSpPr>
      <dsp:spPr>
        <a:xfrm>
          <a:off x="0" y="363728"/>
          <a:ext cx="6245265" cy="116795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1) Qual é o comportamento da AF de indivíduos adultos ao longo de diferentes semanas? 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015" y="420743"/>
        <a:ext cx="6131235" cy="1053922"/>
      </dsp:txXfrm>
    </dsp:sp>
    <dsp:sp modelId="{A3C9638D-9FA2-4A9B-ACC0-7F90ADC22D3F}">
      <dsp:nvSpPr>
        <dsp:cNvPr id="0" name=""/>
        <dsp:cNvSpPr/>
      </dsp:nvSpPr>
      <dsp:spPr>
        <a:xfrm>
          <a:off x="0" y="1595040"/>
          <a:ext cx="6245265" cy="116795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2) Qual é a consistência relativa e absoluta da AF de indivíduos adultos quando medida por meio do IPAQ e </a:t>
          </a:r>
          <a:r>
            <a:rPr lang="pt-BR" sz="22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smartphone</a:t>
          </a:r>
          <a:r>
            <a:rPr lang="pt-BR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ao longo de diferentes semanas? 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015" y="1652055"/>
        <a:ext cx="6131235" cy="1053922"/>
      </dsp:txXfrm>
    </dsp:sp>
    <dsp:sp modelId="{D33F7E9D-11AD-428B-85B1-47DE44097D79}">
      <dsp:nvSpPr>
        <dsp:cNvPr id="0" name=""/>
        <dsp:cNvSpPr/>
      </dsp:nvSpPr>
      <dsp:spPr>
        <a:xfrm>
          <a:off x="0" y="2826353"/>
          <a:ext cx="6245265" cy="116795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3) Monitorar os indivíduos por um período superior à 1 semana melhora a consistência relativa e absoluta da medida de AF? 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015" y="2883368"/>
        <a:ext cx="6131235" cy="1053922"/>
      </dsp:txXfrm>
    </dsp:sp>
    <dsp:sp modelId="{1102CCAE-8AD2-4DA6-A825-B28A78A7E0D1}">
      <dsp:nvSpPr>
        <dsp:cNvPr id="0" name=""/>
        <dsp:cNvSpPr/>
      </dsp:nvSpPr>
      <dsp:spPr>
        <a:xfrm>
          <a:off x="0" y="4057666"/>
          <a:ext cx="6245265" cy="116795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4) Quais são as diferenças na consistência da medida de AF semanal obtida por meio do IPAQ ou </a:t>
          </a:r>
          <a:r>
            <a:rPr lang="pt-BR" sz="22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smartphone</a:t>
          </a:r>
          <a:r>
            <a:rPr lang="pt-BR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? 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015" y="4114681"/>
        <a:ext cx="6131235" cy="10539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51F3A-6E70-4C48-82A6-34A6B5752CC0}">
      <dsp:nvSpPr>
        <dsp:cNvPr id="0" name=""/>
        <dsp:cNvSpPr/>
      </dsp:nvSpPr>
      <dsp:spPr>
        <a:xfrm>
          <a:off x="0" y="527984"/>
          <a:ext cx="6029445" cy="95559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Verificar o comportamento da AF obtida pelo IPAQ e </a:t>
          </a:r>
          <a:r>
            <a:rPr lang="pt-BR" sz="18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smartphones</a:t>
          </a: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ao longo de diferentes semanas;</a:t>
          </a:r>
        </a:p>
      </dsp:txBody>
      <dsp:txXfrm>
        <a:off x="46648" y="574632"/>
        <a:ext cx="5936149" cy="862301"/>
      </dsp:txXfrm>
    </dsp:sp>
    <dsp:sp modelId="{5C31FA05-997C-4638-BFEB-CA6E0F6C0F09}">
      <dsp:nvSpPr>
        <dsp:cNvPr id="0" name=""/>
        <dsp:cNvSpPr/>
      </dsp:nvSpPr>
      <dsp:spPr>
        <a:xfrm>
          <a:off x="0" y="1535421"/>
          <a:ext cx="6029445" cy="95559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Verificar o grau de consistência relativa e absoluta da medida de AF obtida por meio do IPAQ e </a:t>
          </a:r>
          <a:r>
            <a:rPr lang="pt-BR" sz="18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smartphones</a:t>
          </a: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ao longo de diferentes semanas;</a:t>
          </a:r>
        </a:p>
      </dsp:txBody>
      <dsp:txXfrm>
        <a:off x="46648" y="1582069"/>
        <a:ext cx="5936149" cy="862301"/>
      </dsp:txXfrm>
    </dsp:sp>
    <dsp:sp modelId="{5D89F004-4BF0-4AE4-9403-BAC575396E14}">
      <dsp:nvSpPr>
        <dsp:cNvPr id="0" name=""/>
        <dsp:cNvSpPr/>
      </dsp:nvSpPr>
      <dsp:spPr>
        <a:xfrm>
          <a:off x="0" y="2542859"/>
          <a:ext cx="6029445" cy="95559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Verificar o impacto de um período de monitoramento superior à 2 semanas sobre a consistência relativa e absoluta da medida de AF obtida por meio do IPAQ e </a:t>
          </a:r>
          <a:r>
            <a:rPr lang="pt-BR" sz="18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smartphones</a:t>
          </a: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;</a:t>
          </a:r>
        </a:p>
      </dsp:txBody>
      <dsp:txXfrm>
        <a:off x="46648" y="2589507"/>
        <a:ext cx="5936149" cy="862301"/>
      </dsp:txXfrm>
    </dsp:sp>
    <dsp:sp modelId="{238CCE44-2449-4D39-9F4F-8DA27EFCBB47}">
      <dsp:nvSpPr>
        <dsp:cNvPr id="0" name=""/>
        <dsp:cNvSpPr/>
      </dsp:nvSpPr>
      <dsp:spPr>
        <a:xfrm>
          <a:off x="0" y="3550297"/>
          <a:ext cx="6029445" cy="95559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Comparar a consistência relativa e absoluta da medida de AF obtida pelo IPAQ e </a:t>
          </a:r>
          <a:r>
            <a:rPr lang="pt-BR" sz="18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smartphone </a:t>
          </a:r>
          <a:r>
            <a:rPr lang="pt-BR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ao longo de diferentes semanas</a:t>
          </a:r>
          <a:r>
            <a:rPr lang="pt-BR" sz="1800" kern="1200" dirty="0"/>
            <a:t>.</a:t>
          </a:r>
        </a:p>
      </dsp:txBody>
      <dsp:txXfrm>
        <a:off x="46648" y="3596945"/>
        <a:ext cx="5936149" cy="8623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5A79D-4F7A-479C-A353-362F21E66E0E}">
      <dsp:nvSpPr>
        <dsp:cNvPr id="0" name=""/>
        <dsp:cNvSpPr/>
      </dsp:nvSpPr>
      <dsp:spPr>
        <a:xfrm>
          <a:off x="9165" y="0"/>
          <a:ext cx="2739416" cy="147732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Incompatibilidade com modelos da marca Xiaomi, possivelmente devido à recursos de economia de bateria (WANG; KÖNIG; REITERER, 2021);</a:t>
          </a:r>
        </a:p>
      </dsp:txBody>
      <dsp:txXfrm>
        <a:off x="52434" y="43269"/>
        <a:ext cx="2652878" cy="1390790"/>
      </dsp:txXfrm>
    </dsp:sp>
    <dsp:sp modelId="{9DB418E6-1E33-4BB9-B8B9-0459852092E2}">
      <dsp:nvSpPr>
        <dsp:cNvPr id="0" name=""/>
        <dsp:cNvSpPr/>
      </dsp:nvSpPr>
      <dsp:spPr>
        <a:xfrm>
          <a:off x="3022523" y="398976"/>
          <a:ext cx="580756" cy="67937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3022523" y="534851"/>
        <a:ext cx="406529" cy="407625"/>
      </dsp:txXfrm>
    </dsp:sp>
    <dsp:sp modelId="{9A52D750-16FB-49A2-990F-CC4D4162024C}">
      <dsp:nvSpPr>
        <dsp:cNvPr id="0" name=""/>
        <dsp:cNvSpPr/>
      </dsp:nvSpPr>
      <dsp:spPr>
        <a:xfrm>
          <a:off x="3844347" y="0"/>
          <a:ext cx="2739416" cy="147732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Necessidade de monitoramento e contato contínuo com os participantes;</a:t>
          </a:r>
        </a:p>
      </dsp:txBody>
      <dsp:txXfrm>
        <a:off x="3887616" y="43269"/>
        <a:ext cx="2652878" cy="1390790"/>
      </dsp:txXfrm>
    </dsp:sp>
    <dsp:sp modelId="{5DEBA848-C7C0-4B11-A0A5-1F0BD2EF9335}">
      <dsp:nvSpPr>
        <dsp:cNvPr id="0" name=""/>
        <dsp:cNvSpPr/>
      </dsp:nvSpPr>
      <dsp:spPr>
        <a:xfrm>
          <a:off x="6857705" y="398976"/>
          <a:ext cx="580756" cy="67937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300" kern="1200"/>
        </a:p>
      </dsp:txBody>
      <dsp:txXfrm>
        <a:off x="6857705" y="534851"/>
        <a:ext cx="406529" cy="407625"/>
      </dsp:txXfrm>
    </dsp:sp>
    <dsp:sp modelId="{69F7AEEC-54A0-4259-9715-F76428D2FAAB}">
      <dsp:nvSpPr>
        <dsp:cNvPr id="0" name=""/>
        <dsp:cNvSpPr/>
      </dsp:nvSpPr>
      <dsp:spPr>
        <a:xfrm>
          <a:off x="7679530" y="0"/>
          <a:ext cx="2739416" cy="147732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Necessidade de um recrutamento em blocos, porém evitando que esta coleta ocorra em diferentes períodos do ano.</a:t>
          </a:r>
        </a:p>
      </dsp:txBody>
      <dsp:txXfrm>
        <a:off x="7722799" y="43269"/>
        <a:ext cx="2652878" cy="1390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0.png"/><Relationship Id="rId4" Type="http://schemas.openxmlformats.org/officeDocument/2006/relationships/image" Target="../media/image580.png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63378" y="2438402"/>
            <a:ext cx="10865243" cy="1003748"/>
          </a:xfrm>
        </p:spPr>
        <p:txBody>
          <a:bodyPr anchor="b">
            <a:normAutofit/>
          </a:bodyPr>
          <a:lstStyle/>
          <a:p>
            <a:r>
              <a:rPr lang="pt-BR" sz="2800" b="1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CONSISTÊNCIA DA MEDIDA DE ATIVIDADE FÍSICA SEMANAL DE ADULTOS OBTIDA POR MEIO DO IPAQ E SMARTPHONE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65741" y="4029381"/>
            <a:ext cx="8860515" cy="5899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Exame de Qualificação de Mestrado</a:t>
            </a:r>
          </a:p>
          <a:p>
            <a:r>
              <a:rPr lang="de-DE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Programa de Pós-Graduação em Ciências da Atividade Física (EACH – USP)</a:t>
            </a:r>
          </a:p>
          <a:p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34E309F9-6D01-9C99-1C02-A10260D4E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09" y="456396"/>
            <a:ext cx="3957535" cy="1236729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AAA5E637-BCDA-8EE5-D803-72B8911F5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12" y="459282"/>
            <a:ext cx="4446279" cy="1233843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F87B8D9E-D24E-A7FB-09AA-CFCF9CC65548}"/>
              </a:ext>
            </a:extLst>
          </p:cNvPr>
          <p:cNvSpPr txBox="1">
            <a:spLocks/>
          </p:cNvSpPr>
          <p:nvPr/>
        </p:nvSpPr>
        <p:spPr>
          <a:xfrm>
            <a:off x="3388429" y="5564235"/>
            <a:ext cx="5415137" cy="9420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Aluno</a:t>
            </a:r>
            <a:r>
              <a:rPr lang="de-DE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Douglas Silva Alves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Orientador</a:t>
            </a:r>
            <a:r>
              <a:rPr lang="de-DE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Ricardo Yukio </a:t>
            </a:r>
            <a:r>
              <a:rPr lang="de-DE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Asano</a:t>
            </a:r>
          </a:p>
          <a:p>
            <a:r>
              <a:rPr lang="de-DE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Coorientador</a:t>
            </a:r>
            <a:r>
              <a:rPr lang="de-DE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Daniel Gustavo </a:t>
            </a:r>
            <a:r>
              <a:rPr lang="de-DE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Goroso</a:t>
            </a:r>
          </a:p>
          <a:p>
            <a:endParaRPr lang="de-DE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514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5DD08B-8F47-4548-92FB-6556665BD3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10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EEDEDFBF-381D-41A6-BCC8-3F92B159B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457200"/>
            <a:ext cx="3854450" cy="2001838"/>
          </a:xfrm>
          <a:prstGeom prst="rect">
            <a:avLst/>
          </a:prstGeom>
        </p:spPr>
      </p:pic>
      <p:pic>
        <p:nvPicPr>
          <p:cNvPr id="14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8810611-E4E4-4806-943F-72ED0B5A2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338" y="457200"/>
            <a:ext cx="3275013" cy="2001838"/>
          </a:xfrm>
          <a:prstGeom prst="rect">
            <a:avLst/>
          </a:prstGeom>
        </p:spPr>
      </p:pic>
      <p:pic>
        <p:nvPicPr>
          <p:cNvPr id="9" name="Imagem 9" descr="Interface gráfica do usuário, Texto, Site&#10;&#10;Descrição gerada automaticamente">
            <a:extLst>
              <a:ext uri="{FF2B5EF4-FFF2-40B4-BE49-F238E27FC236}">
                <a16:creationId xmlns:a16="http://schemas.microsoft.com/office/drawing/2014/main" id="{6B19D980-F09E-4978-BA66-3C3F9E1D5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138" y="457200"/>
            <a:ext cx="3813175" cy="2001838"/>
          </a:xfrm>
          <a:prstGeom prst="rect">
            <a:avLst/>
          </a:prstGeom>
        </p:spPr>
      </p:pic>
      <p:pic>
        <p:nvPicPr>
          <p:cNvPr id="8" name="Imagem 8" descr="Uma imagem contendo Texto&#10;&#10;Descrição gerada automaticamente">
            <a:extLst>
              <a:ext uri="{FF2B5EF4-FFF2-40B4-BE49-F238E27FC236}">
                <a16:creationId xmlns:a16="http://schemas.microsoft.com/office/drawing/2014/main" id="{24F97498-BED4-4159-85EC-F90FA2F6D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75" y="2533650"/>
            <a:ext cx="4187825" cy="1752600"/>
          </a:xfrm>
          <a:prstGeom prst="rect">
            <a:avLst/>
          </a:prstGeom>
        </p:spPr>
      </p:pic>
      <p:pic>
        <p:nvPicPr>
          <p:cNvPr id="15" name="Imagem 1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4F2E588-ACE3-4322-85AA-205E4016A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2533650"/>
            <a:ext cx="3384550" cy="1752600"/>
          </a:xfrm>
          <a:prstGeom prst="rect">
            <a:avLst/>
          </a:prstGeom>
        </p:spPr>
      </p:pic>
      <p:pic>
        <p:nvPicPr>
          <p:cNvPr id="17" name="Imagem 17">
            <a:extLst>
              <a:ext uri="{FF2B5EF4-FFF2-40B4-BE49-F238E27FC236}">
                <a16:creationId xmlns:a16="http://schemas.microsoft.com/office/drawing/2014/main" id="{5F85AA92-9457-4771-9CD4-5582578DB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0875" y="2533650"/>
            <a:ext cx="3371850" cy="1752600"/>
          </a:xfrm>
          <a:prstGeom prst="rect">
            <a:avLst/>
          </a:prstGeom>
        </p:spPr>
      </p:pic>
      <p:pic>
        <p:nvPicPr>
          <p:cNvPr id="12" name="Imagem 1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937FA9F-7CA5-41CC-B512-BDF8131F9B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275" y="4360863"/>
            <a:ext cx="3341688" cy="2039938"/>
          </a:xfrm>
          <a:prstGeom prst="rect">
            <a:avLst/>
          </a:prstGeom>
        </p:spPr>
      </p:pic>
      <p:pic>
        <p:nvPicPr>
          <p:cNvPr id="11" name="Imagem 1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0042BB9-34BE-429D-B69C-ACB06BCFC3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7163" y="4360863"/>
            <a:ext cx="3694113" cy="2039938"/>
          </a:xfrm>
          <a:prstGeom prst="rect">
            <a:avLst/>
          </a:prstGeom>
        </p:spPr>
      </p:pic>
      <p:pic>
        <p:nvPicPr>
          <p:cNvPr id="13" name="Imagem 1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91D2100-8892-4D03-AF18-CB847B3FF7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4300" y="4360863"/>
            <a:ext cx="3908425" cy="203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42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7043819-071F-4195-B4D3-68AF7BA47A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58460FEA-412A-4C6A-9EC6-83467227C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81013"/>
            <a:ext cx="3546475" cy="2252663"/>
          </a:xfrm>
          <a:prstGeom prst="rect">
            <a:avLst/>
          </a:prstGeom>
        </p:spPr>
      </p:pic>
      <p:pic>
        <p:nvPicPr>
          <p:cNvPr id="7" name="Imagem 1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E8CF0A1-485C-4B2D-9342-D9DEE4897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09875"/>
            <a:ext cx="3546475" cy="1657350"/>
          </a:xfrm>
          <a:prstGeom prst="rect">
            <a:avLst/>
          </a:prstGeom>
        </p:spPr>
      </p:pic>
      <p:pic>
        <p:nvPicPr>
          <p:cNvPr id="5" name="Imagem 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6D26BEA8-32E0-4559-9517-C1BEBCAC3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43425"/>
            <a:ext cx="3546475" cy="1833563"/>
          </a:xfrm>
          <a:prstGeom prst="rect">
            <a:avLst/>
          </a:prstGeom>
        </p:spPr>
      </p:pic>
      <p:pic>
        <p:nvPicPr>
          <p:cNvPr id="21" name="Imagem 21" descr="Interface gráfica do usuário, Texto, Email, Site&#10;&#10;Descrição gerada automaticamente">
            <a:extLst>
              <a:ext uri="{FF2B5EF4-FFF2-40B4-BE49-F238E27FC236}">
                <a16:creationId xmlns:a16="http://schemas.microsoft.com/office/drawing/2014/main" id="{16C8C3FD-0034-4CA4-8326-FA407507B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463" y="481013"/>
            <a:ext cx="3746500" cy="1946275"/>
          </a:xfrm>
          <a:prstGeom prst="rect">
            <a:avLst/>
          </a:prstGeom>
        </p:spPr>
      </p:pic>
      <p:pic>
        <p:nvPicPr>
          <p:cNvPr id="4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41AFEF8A-3431-41D5-90FB-5BC2C7846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463" y="2503488"/>
            <a:ext cx="3746500" cy="1857375"/>
          </a:xfrm>
          <a:prstGeom prst="rect">
            <a:avLst/>
          </a:prstGeom>
        </p:spPr>
      </p:pic>
      <p:pic>
        <p:nvPicPr>
          <p:cNvPr id="18" name="Imagem 18" descr="Site, Linha do tempo&#10;&#10;Descrição gerada automaticamente">
            <a:extLst>
              <a:ext uri="{FF2B5EF4-FFF2-40B4-BE49-F238E27FC236}">
                <a16:creationId xmlns:a16="http://schemas.microsoft.com/office/drawing/2014/main" id="{C0BAE6EA-000D-40C7-A637-39FD839343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1463" y="4437063"/>
            <a:ext cx="3746500" cy="1939925"/>
          </a:xfrm>
          <a:prstGeom prst="rect">
            <a:avLst/>
          </a:prstGeom>
        </p:spPr>
      </p:pic>
      <p:pic>
        <p:nvPicPr>
          <p:cNvPr id="16" name="Imagem 1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3A12256-A785-407B-9BDA-C9ECEEB1C8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4163" y="481013"/>
            <a:ext cx="3830638" cy="1857375"/>
          </a:xfrm>
          <a:prstGeom prst="rect">
            <a:avLst/>
          </a:prstGeom>
        </p:spPr>
      </p:pic>
      <p:pic>
        <p:nvPicPr>
          <p:cNvPr id="19" name="Imagem 19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AAAEFDEE-ECDF-43F0-99B1-4262969391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4163" y="2414588"/>
            <a:ext cx="3830638" cy="1897063"/>
          </a:xfrm>
          <a:prstGeom prst="rect">
            <a:avLst/>
          </a:prstGeom>
        </p:spPr>
      </p:pic>
      <p:pic>
        <p:nvPicPr>
          <p:cNvPr id="6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48F7EF9-CE59-440E-9898-2D328924FA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4163" y="4387850"/>
            <a:ext cx="3830638" cy="19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13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A9B8782-0121-4CB5-87F7-BAAC64BA4C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C8D3ECF5-A93E-4051-9617-69132E8E8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8" y="1208088"/>
            <a:ext cx="2293938" cy="1587500"/>
          </a:xfrm>
          <a:prstGeom prst="rect">
            <a:avLst/>
          </a:prstGeom>
        </p:spPr>
      </p:pic>
      <p:pic>
        <p:nvPicPr>
          <p:cNvPr id="11" name="Imagem 1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EDC72E8-DC37-481B-8F78-6E1427BF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388" y="1208088"/>
            <a:ext cx="3825875" cy="1587500"/>
          </a:xfrm>
          <a:prstGeom prst="rect">
            <a:avLst/>
          </a:prstGeom>
        </p:spPr>
      </p:pic>
      <p:pic>
        <p:nvPicPr>
          <p:cNvPr id="12" name="Imagem 1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E6181A11-2794-44E9-8B4A-29F6CCF63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938" y="1208088"/>
            <a:ext cx="3695700" cy="1587500"/>
          </a:xfrm>
          <a:prstGeom prst="rect">
            <a:avLst/>
          </a:prstGeom>
        </p:spPr>
      </p:pic>
      <p:pic>
        <p:nvPicPr>
          <p:cNvPr id="15" name="Imagem 1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6BB69BB-F651-4B17-BC0F-0DFDA421B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88" y="2863850"/>
            <a:ext cx="4084638" cy="1487488"/>
          </a:xfrm>
          <a:prstGeom prst="rect">
            <a:avLst/>
          </a:prstGeom>
        </p:spPr>
      </p:pic>
      <p:pic>
        <p:nvPicPr>
          <p:cNvPr id="20" name="Imagem 21">
            <a:extLst>
              <a:ext uri="{FF2B5EF4-FFF2-40B4-BE49-F238E27FC236}">
                <a16:creationId xmlns:a16="http://schemas.microsoft.com/office/drawing/2014/main" id="{8EC265BD-B407-48BB-B068-4138B62E5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088" y="2863850"/>
            <a:ext cx="5797550" cy="1487488"/>
          </a:xfrm>
          <a:prstGeom prst="rect">
            <a:avLst/>
          </a:prstGeom>
        </p:spPr>
      </p:pic>
      <p:pic>
        <p:nvPicPr>
          <p:cNvPr id="9" name="Imagem 9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ECE2AA5F-8C36-4020-A55D-58A4417E3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188" y="4418013"/>
            <a:ext cx="2389188" cy="1223963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884455EF-E0A5-4FFD-A0A3-7F67DE49A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6638" y="4418013"/>
            <a:ext cx="2393950" cy="1223963"/>
          </a:xfrm>
          <a:prstGeom prst="rect">
            <a:avLst/>
          </a:prstGeom>
        </p:spPr>
      </p:pic>
      <p:pic>
        <p:nvPicPr>
          <p:cNvPr id="10" name="Imagem 10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F0B36F0-6A22-4DB9-B2A4-702D74C846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7263" y="4418013"/>
            <a:ext cx="2468563" cy="1223963"/>
          </a:xfrm>
          <a:prstGeom prst="rect">
            <a:avLst/>
          </a:prstGeom>
        </p:spPr>
      </p:pic>
      <p:pic>
        <p:nvPicPr>
          <p:cNvPr id="14" name="Imagem 1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D319CC7A-906B-4013-8A6C-391BAF032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5675" y="4418013"/>
            <a:ext cx="2493963" cy="1223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F4D9E2-BAF8-4558-A2B1-E78F7DB9CFF0}"/>
              </a:ext>
            </a:extLst>
          </p:cNvPr>
          <p:cNvSpPr txBox="1"/>
          <p:nvPr/>
        </p:nvSpPr>
        <p:spPr>
          <a:xfrm>
            <a:off x="5095699" y="6073409"/>
            <a:ext cx="1749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 IF – 10.66</a:t>
            </a:r>
          </a:p>
        </p:txBody>
      </p:sp>
    </p:spTree>
    <p:extLst>
      <p:ext uri="{BB962C8B-B14F-4D97-AF65-F5344CB8AC3E}">
        <p14:creationId xmlns:p14="http://schemas.microsoft.com/office/powerpoint/2010/main" val="25476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023A33-56DF-491A-AC86-C91A560AE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6544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5B0332-D1BC-4FB4-AB25-401F19D2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99377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Por que 7 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dias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de 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monitoramento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?</a:t>
            </a:r>
          </a:p>
        </p:txBody>
      </p:sp>
      <p:pic>
        <p:nvPicPr>
          <p:cNvPr id="4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7845AEA3-CF6D-4C1B-93C9-D515E581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58" y="3141146"/>
            <a:ext cx="3630641" cy="2940819"/>
          </a:xfrm>
          <a:prstGeom prst="rect">
            <a:avLst/>
          </a:prstGeom>
        </p:spPr>
      </p:pic>
      <p:pic>
        <p:nvPicPr>
          <p:cNvPr id="5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D05ABB8E-657F-4AA2-8F35-3BF60E859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392" y="3077810"/>
            <a:ext cx="3630168" cy="3067491"/>
          </a:xfrm>
          <a:prstGeom prst="rect">
            <a:avLst/>
          </a:prstGeom>
        </p:spPr>
      </p:pic>
      <p:pic>
        <p:nvPicPr>
          <p:cNvPr id="3" name="Imagem 3" descr="Texto&#10;&#10;Descrição gerada automaticamente">
            <a:extLst>
              <a:ext uri="{FF2B5EF4-FFF2-40B4-BE49-F238E27FC236}">
                <a16:creationId xmlns:a16="http://schemas.microsoft.com/office/drawing/2014/main" id="{7E5D6663-F01B-47AE-965D-4A07EF9FE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3132262"/>
            <a:ext cx="3630168" cy="2958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EC8AA6-ADD1-45CF-9EC9-E27545486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544" y="3132262"/>
            <a:ext cx="3718858" cy="2941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FC4C85-EFBC-47E4-AA61-79FB8FFE5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547" y="3141146"/>
            <a:ext cx="2945610" cy="2941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596742-133C-4921-9B4A-EB9D65B72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1476" y="3129942"/>
            <a:ext cx="3572092" cy="29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8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023A33-56DF-491A-AC86-C91A560AE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6544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5B0332-D1BC-4FB4-AB25-401F19D2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99377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Por que 7 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dias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de 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monitoramento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AFD006-41B9-414B-997C-3BD55F20A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973" y="3458445"/>
            <a:ext cx="2210511" cy="567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8AF33-CB20-4CE0-90FD-791E55C63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518" y="3339731"/>
            <a:ext cx="2210511" cy="805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5DF5A1-636E-46B9-A1D6-896F0984B780}"/>
              </a:ext>
            </a:extLst>
          </p:cNvPr>
          <p:cNvSpPr txBox="1"/>
          <p:nvPr/>
        </p:nvSpPr>
        <p:spPr>
          <a:xfrm>
            <a:off x="666044" y="4885246"/>
            <a:ext cx="3183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semanas = ICC = 0.60 (moderado)</a:t>
            </a:r>
          </a:p>
          <a:p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 = ICC = 0.90 (excelente)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398D42-C5DC-496C-937F-FF8D4C82B213}"/>
                  </a:ext>
                </a:extLst>
              </p:cNvPr>
              <p:cNvSpPr txBox="1"/>
              <p:nvPr/>
            </p:nvSpPr>
            <p:spPr>
              <a:xfrm>
                <a:off x="5110432" y="4916856"/>
                <a:ext cx="1606840" cy="521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pt-BR" sz="1600" i="0">
                              <a:latin typeface="Cambria Math" panose="02040503050406030204" pitchFamily="18" charset="0"/>
                            </a:rPr>
                            <m:t>=0.90</m:t>
                          </m:r>
                          <m:d>
                            <m:dPr>
                              <m:ctrlPr>
                                <a:rPr lang="pt-BR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pt-BR" sz="1600" b="0" i="0" smtClean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pt-BR" sz="1600" i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e>
                          </m:d>
                        </m:num>
                        <m:den>
                          <m:r>
                            <a:rPr lang="pt-BR" sz="16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.60(1−0.90)</m:t>
                          </m:r>
                        </m:den>
                      </m:f>
                    </m:oMath>
                  </m:oMathPara>
                </a14:m>
                <a:endParaRPr lang="pt-B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398D42-C5DC-496C-937F-FF8D4C82B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432" y="4916856"/>
                <a:ext cx="1606840" cy="521553"/>
              </a:xfrm>
              <a:prstGeom prst="rect">
                <a:avLst/>
              </a:prstGeom>
              <a:blipFill>
                <a:blip r:embed="rId4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FC0631-C755-410F-8423-F50A5BBB90B2}"/>
                  </a:ext>
                </a:extLst>
              </p:cNvPr>
              <p:cNvSpPr txBox="1"/>
              <p:nvPr/>
            </p:nvSpPr>
            <p:spPr>
              <a:xfrm>
                <a:off x="7758818" y="4948576"/>
                <a:ext cx="1606840" cy="4626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pt-BR" sz="16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.36</m:t>
                          </m:r>
                        </m:num>
                        <m:den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.06</m:t>
                          </m:r>
                        </m:den>
                      </m:f>
                    </m:oMath>
                  </m:oMathPara>
                </a14:m>
                <a:endParaRPr lang="pt-B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FC0631-C755-410F-8423-F50A5BBB9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818" y="4948576"/>
                <a:ext cx="1606840" cy="462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5DD9CD-5483-46D1-A760-944718F68E70}"/>
                  </a:ext>
                </a:extLst>
              </p:cNvPr>
              <p:cNvSpPr txBox="1"/>
              <p:nvPr/>
            </p:nvSpPr>
            <p:spPr>
              <a:xfrm>
                <a:off x="9715613" y="5054525"/>
                <a:ext cx="16068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pt-B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5DD9CD-5483-46D1-A760-944718F68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613" y="5054525"/>
                <a:ext cx="1606840" cy="246221"/>
              </a:xfrm>
              <a:prstGeom prst="rect">
                <a:avLst/>
              </a:prstGeom>
              <a:blipFill>
                <a:blip r:embed="rId6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578ABA4E-16EB-43F5-A96F-F84E9C00CEE4}"/>
              </a:ext>
            </a:extLst>
          </p:cNvPr>
          <p:cNvSpPr txBox="1"/>
          <p:nvPr/>
        </p:nvSpPr>
        <p:spPr>
          <a:xfrm>
            <a:off x="754208" y="5970673"/>
            <a:ext cx="3007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semanas = ICC = 0.80 (bom)</a:t>
            </a:r>
          </a:p>
          <a:p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 = ICC = 0.90 (excelente)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741689-6251-4C8D-BEBB-CB6336F186F3}"/>
                  </a:ext>
                </a:extLst>
              </p:cNvPr>
              <p:cNvSpPr txBox="1"/>
              <p:nvPr/>
            </p:nvSpPr>
            <p:spPr>
              <a:xfrm>
                <a:off x="5110432" y="6009626"/>
                <a:ext cx="1606840" cy="521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pt-BR" sz="1600" i="0">
                              <a:latin typeface="Cambria Math" panose="02040503050406030204" pitchFamily="18" charset="0"/>
                            </a:rPr>
                            <m:t>=0.90</m:t>
                          </m:r>
                          <m:d>
                            <m:dPr>
                              <m:ctrlPr>
                                <a:rPr lang="pt-BR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pt-BR" sz="1600" b="0" i="0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  <m:r>
                                <a:rPr lang="pt-BR" sz="16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pt-BR" sz="1600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.80(1−0.90)</m:t>
                          </m:r>
                        </m:den>
                      </m:f>
                    </m:oMath>
                  </m:oMathPara>
                </a14:m>
                <a:endParaRPr lang="pt-B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741689-6251-4C8D-BEBB-CB6336F18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432" y="6009626"/>
                <a:ext cx="1606840" cy="521553"/>
              </a:xfrm>
              <a:prstGeom prst="rect">
                <a:avLst/>
              </a:prstGeom>
              <a:blipFill>
                <a:blip r:embed="rId7"/>
                <a:stretch>
                  <a:fillRect r="-34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4E8EA2-A0EF-49EE-A428-AF87793A54DA}"/>
                  </a:ext>
                </a:extLst>
              </p:cNvPr>
              <p:cNvSpPr txBox="1"/>
              <p:nvPr/>
            </p:nvSpPr>
            <p:spPr>
              <a:xfrm>
                <a:off x="7758818" y="6039088"/>
                <a:ext cx="1606840" cy="4626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pt-BR" sz="16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.18</m:t>
                          </m:r>
                        </m:num>
                        <m:den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.08</m:t>
                          </m:r>
                        </m:den>
                      </m:f>
                    </m:oMath>
                  </m:oMathPara>
                </a14:m>
                <a:endParaRPr lang="pt-B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4E8EA2-A0EF-49EE-A428-AF87793A5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818" y="6039088"/>
                <a:ext cx="1606840" cy="4626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0ED508-210E-4AA6-A873-D65F4BA84BD8}"/>
                  </a:ext>
                </a:extLst>
              </p:cNvPr>
              <p:cNvSpPr txBox="1"/>
              <p:nvPr/>
            </p:nvSpPr>
            <p:spPr>
              <a:xfrm>
                <a:off x="9715613" y="6147290"/>
                <a:ext cx="16068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=2.25</m:t>
                      </m:r>
                    </m:oMath>
                  </m:oMathPara>
                </a14:m>
                <a:endParaRPr lang="pt-B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20ED508-210E-4AA6-A873-D65F4BA84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613" y="6147290"/>
                <a:ext cx="1606840" cy="246221"/>
              </a:xfrm>
              <a:prstGeom prst="rect">
                <a:avLst/>
              </a:prstGeom>
              <a:blipFill>
                <a:blip r:embed="rId9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92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4" grpId="0"/>
      <p:bldP spid="15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023A33-56DF-491A-AC86-C91A560AE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6544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5B0332-D1BC-4FB4-AB25-401F19D2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99377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Por que 7 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dias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de 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monitoramento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245C6-24E6-4D65-9034-3D4D503DF8B1}"/>
              </a:ext>
            </a:extLst>
          </p:cNvPr>
          <p:cNvSpPr txBox="1"/>
          <p:nvPr/>
        </p:nvSpPr>
        <p:spPr>
          <a:xfrm>
            <a:off x="841248" y="3601155"/>
            <a:ext cx="45042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"In psychometric terms, the SB formula requires the condition of parallel tests. This condition is often assumed to be satisfied in inter-rater studies as the raters are estimating the same true scores, but only after the data are collected it can be determined if the condition of parallel tests holds"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8303A-C9BD-46DD-8A79-B856514458F8}"/>
              </a:ext>
            </a:extLst>
          </p:cNvPr>
          <p:cNvSpPr txBox="1"/>
          <p:nvPr/>
        </p:nvSpPr>
        <p:spPr>
          <a:xfrm>
            <a:off x="6696682" y="3739654"/>
            <a:ext cx="46510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“However, compared to essential tau-equivalency, the S-B formula is based on the stricter assumption of parallel equivalency. In the context of the split-half approach to reliability estimation the S-B formula is sometimes called the ‘step up’ formula” 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6C2770-9AF4-4AB0-BA35-FC6F1976DE6D}"/>
              </a:ext>
            </a:extLst>
          </p:cNvPr>
          <p:cNvSpPr txBox="1"/>
          <p:nvPr/>
        </p:nvSpPr>
        <p:spPr>
          <a:xfrm>
            <a:off x="2201559" y="5786058"/>
            <a:ext cx="1783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Vet et al. (2017)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D296BF-130F-4139-B35E-34E6BC057FFC}"/>
              </a:ext>
            </a:extLst>
          </p:cNvPr>
          <p:cNvSpPr txBox="1"/>
          <p:nvPr/>
        </p:nvSpPr>
        <p:spPr>
          <a:xfrm>
            <a:off x="8206799" y="5786058"/>
            <a:ext cx="1783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Warrens (2015)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E8076-A6EA-4F3C-87B7-52222858C0EC}"/>
              </a:ext>
            </a:extLst>
          </p:cNvPr>
          <p:cNvSpPr/>
          <p:nvPr/>
        </p:nvSpPr>
        <p:spPr>
          <a:xfrm>
            <a:off x="382297" y="2991555"/>
            <a:ext cx="11085689" cy="36688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Introduction to Measurement Theory | Amazon.com.br">
            <a:extLst>
              <a:ext uri="{FF2B5EF4-FFF2-40B4-BE49-F238E27FC236}">
                <a16:creationId xmlns:a16="http://schemas.microsoft.com/office/drawing/2014/main" id="{BA901F36-5D51-4B49-9911-89406E2F4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098" y="2906513"/>
            <a:ext cx="2556756" cy="383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9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CD6E6B1-C8B5-4B03-9ED2-EEF278949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88952" cy="27734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667139-434C-4087-A8A2-CA17A6DD7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7038"/>
            <a:ext cx="10506456" cy="1272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Efeito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da 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sazonalidade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sobre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a 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atividade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física</a:t>
            </a:r>
            <a:endParaRPr lang="en-US" sz="4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3" name="Imagem 3" descr="Texto&#10;&#10;Descrição gerada automaticamente">
            <a:extLst>
              <a:ext uri="{FF2B5EF4-FFF2-40B4-BE49-F238E27FC236}">
                <a16:creationId xmlns:a16="http://schemas.microsoft.com/office/drawing/2014/main" id="{2A68E4D8-6BBC-4E20-88C0-21A06E814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" y="3219213"/>
            <a:ext cx="2825496" cy="2890533"/>
          </a:xfrm>
          <a:prstGeom prst="rect">
            <a:avLst/>
          </a:prstGeom>
        </p:spPr>
      </p:pic>
      <p:pic>
        <p:nvPicPr>
          <p:cNvPr id="6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90D74FE-E273-4F3E-9C62-D7158F239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256" y="3456580"/>
            <a:ext cx="2825496" cy="2415799"/>
          </a:xfrm>
          <a:prstGeom prst="rect">
            <a:avLst/>
          </a:prstGeom>
        </p:spPr>
      </p:pic>
      <p:pic>
        <p:nvPicPr>
          <p:cNvPr id="4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2A25520C-36D9-4F77-8BAE-9A5AC3F55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344" y="3481303"/>
            <a:ext cx="2825496" cy="2366352"/>
          </a:xfrm>
          <a:prstGeom prst="rect">
            <a:avLst/>
          </a:prstGeom>
        </p:spPr>
      </p:pic>
      <p:pic>
        <p:nvPicPr>
          <p:cNvPr id="5" name="Imagem 5" descr="Texto, Carta&#10;&#10;Descrição gerada automaticamente">
            <a:extLst>
              <a:ext uri="{FF2B5EF4-FFF2-40B4-BE49-F238E27FC236}">
                <a16:creationId xmlns:a16="http://schemas.microsoft.com/office/drawing/2014/main" id="{B13382DD-FE7C-44BB-8154-A4C806E2D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288" y="3481302"/>
            <a:ext cx="2825496" cy="236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07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023A33-56DF-491A-AC86-C91A560AE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6544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693BD3-8271-47EA-82E4-3319E814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99377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Estudos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com 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intervenção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sobre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a 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atividade</a:t>
            </a:r>
            <a:r>
              <a:rPr lang="en-US" sz="40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/>
                <a:cs typeface="Times New Roman"/>
              </a:rPr>
              <a:t>física</a:t>
            </a:r>
            <a:endParaRPr lang="en-US" sz="4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EDE8DFC3-9A34-452B-96A5-89CB016D4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58" y="3100301"/>
            <a:ext cx="3630641" cy="3022508"/>
          </a:xfrm>
          <a:prstGeom prst="rect">
            <a:avLst/>
          </a:prstGeom>
        </p:spPr>
      </p:pic>
      <p:pic>
        <p:nvPicPr>
          <p:cNvPr id="3" name="Imagem 3" descr="Texto&#10;&#10;Descrição gerada automaticamente">
            <a:extLst>
              <a:ext uri="{FF2B5EF4-FFF2-40B4-BE49-F238E27FC236}">
                <a16:creationId xmlns:a16="http://schemas.microsoft.com/office/drawing/2014/main" id="{E1722AEF-6B70-4742-A4DA-8CC94F6DC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95" y="2975212"/>
            <a:ext cx="3149961" cy="3272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52298A-4F01-4965-878D-7BF6882F0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456" y="3100301"/>
            <a:ext cx="3405287" cy="30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AE155-C565-42A5-B81E-4B9139862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278" y="3098809"/>
            <a:ext cx="3447093" cy="30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CFC45D-265B-4BD6-A984-2F42ABCDC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5077" y="3098809"/>
            <a:ext cx="3415918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86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2DB1D3-F847-4200-9245-8127DC4E0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kern="1200" dirty="0" err="1">
                <a:latin typeface="Times New Roman"/>
                <a:cs typeface="Times New Roman"/>
              </a:rPr>
              <a:t>Estudo</a:t>
            </a:r>
            <a:r>
              <a:rPr lang="en-US" sz="3100" kern="1200" dirty="0">
                <a:latin typeface="Times New Roman"/>
                <a:cs typeface="Times New Roman"/>
              </a:rPr>
              <a:t> que </a:t>
            </a:r>
            <a:r>
              <a:rPr lang="en-US" sz="3100" kern="1200" dirty="0" err="1">
                <a:latin typeface="Times New Roman"/>
                <a:cs typeface="Times New Roman"/>
              </a:rPr>
              <a:t>observou</a:t>
            </a:r>
            <a:r>
              <a:rPr lang="en-US" sz="3100" kern="1200" dirty="0">
                <a:latin typeface="Times New Roman"/>
                <a:cs typeface="Times New Roman"/>
              </a:rPr>
              <a:t> a </a:t>
            </a:r>
            <a:r>
              <a:rPr lang="en-US" sz="3100" kern="1200" dirty="0" err="1">
                <a:latin typeface="Times New Roman"/>
                <a:cs typeface="Times New Roman"/>
              </a:rPr>
              <a:t>variação</a:t>
            </a:r>
            <a:r>
              <a:rPr lang="en-US" sz="3100" kern="1200" dirty="0">
                <a:latin typeface="Times New Roman"/>
                <a:cs typeface="Times New Roman"/>
              </a:rPr>
              <a:t> da </a:t>
            </a:r>
            <a:r>
              <a:rPr lang="en-US" sz="3100" kern="1200" dirty="0" err="1">
                <a:latin typeface="Times New Roman"/>
                <a:cs typeface="Times New Roman"/>
              </a:rPr>
              <a:t>atividade</a:t>
            </a:r>
            <a:r>
              <a:rPr lang="en-US" sz="3100" kern="1200" dirty="0">
                <a:latin typeface="Times New Roman"/>
                <a:cs typeface="Times New Roman"/>
              </a:rPr>
              <a:t> </a:t>
            </a:r>
            <a:r>
              <a:rPr lang="en-US" sz="3100" kern="1200" dirty="0" err="1">
                <a:latin typeface="Times New Roman"/>
                <a:cs typeface="Times New Roman"/>
              </a:rPr>
              <a:t>física</a:t>
            </a:r>
            <a:r>
              <a:rPr lang="en-US" sz="3100" kern="1200" dirty="0">
                <a:latin typeface="Times New Roman"/>
                <a:cs typeface="Times New Roman"/>
              </a:rPr>
              <a:t> </a:t>
            </a:r>
            <a:r>
              <a:rPr lang="en-US" sz="3100" kern="1200" dirty="0" err="1">
                <a:latin typeface="Times New Roman"/>
                <a:cs typeface="Times New Roman"/>
              </a:rPr>
              <a:t>ao</a:t>
            </a:r>
            <a:r>
              <a:rPr lang="en-US" sz="3100" kern="1200" dirty="0">
                <a:latin typeface="Times New Roman"/>
                <a:cs typeface="Times New Roman"/>
              </a:rPr>
              <a:t> </a:t>
            </a:r>
            <a:r>
              <a:rPr lang="en-US" sz="3100" kern="1200" dirty="0" err="1">
                <a:latin typeface="Times New Roman"/>
                <a:cs typeface="Times New Roman"/>
              </a:rPr>
              <a:t>longo</a:t>
            </a:r>
            <a:r>
              <a:rPr lang="en-US" sz="3100" kern="1200" dirty="0">
                <a:latin typeface="Times New Roman"/>
                <a:cs typeface="Times New Roman"/>
              </a:rPr>
              <a:t> de </a:t>
            </a:r>
            <a:r>
              <a:rPr lang="en-US" sz="3100" kern="1200" dirty="0" err="1">
                <a:latin typeface="Times New Roman"/>
                <a:cs typeface="Times New Roman"/>
              </a:rPr>
              <a:t>diferentes</a:t>
            </a:r>
            <a:r>
              <a:rPr lang="en-US" sz="3100" kern="1200" dirty="0">
                <a:latin typeface="Times New Roman"/>
                <a:cs typeface="Times New Roman"/>
              </a:rPr>
              <a:t> </a:t>
            </a:r>
            <a:r>
              <a:rPr lang="en-US" sz="3100" kern="1200" dirty="0" err="1">
                <a:latin typeface="Times New Roman"/>
                <a:cs typeface="Times New Roman"/>
              </a:rPr>
              <a:t>semanas</a:t>
            </a:r>
            <a:endParaRPr lang="en-US" sz="3100" kern="1200" dirty="0">
              <a:latin typeface="Times New Roman"/>
              <a:cs typeface="Times New Roman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3" descr="Interface gráfica do usuário, Texto, Aplicativo, Word, Email&#10;&#10;Descrição gerada automaticamente">
            <a:extLst>
              <a:ext uri="{FF2B5EF4-FFF2-40B4-BE49-F238E27FC236}">
                <a16:creationId xmlns:a16="http://schemas.microsoft.com/office/drawing/2014/main" id="{636919A1-25BB-4168-8CF8-8A473AAE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678" y="838290"/>
            <a:ext cx="6436548" cy="518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08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023A33-56DF-491A-AC86-C91A560AE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6544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693BD3-8271-47EA-82E4-3319E814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99377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imes New Roman"/>
                <a:cs typeface="Times New Roman"/>
              </a:rPr>
              <a:t>Estudo que observou a variação da atividade física ao longo de diferentes semanas</a:t>
            </a:r>
            <a:endParaRPr lang="en-US" sz="40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462E37-38B7-4C22-9EEB-00372D29F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748" y="2725426"/>
            <a:ext cx="7903456" cy="4055417"/>
          </a:xfrm>
          <a:prstGeom prst="rect">
            <a:avLst/>
          </a:prstGeom>
        </p:spPr>
      </p:pic>
      <p:sp>
        <p:nvSpPr>
          <p:cNvPr id="9" name="CaixaDeTexto 3">
            <a:extLst>
              <a:ext uri="{FF2B5EF4-FFF2-40B4-BE49-F238E27FC236}">
                <a16:creationId xmlns:a16="http://schemas.microsoft.com/office/drawing/2014/main" id="{344C5D0A-3E2C-4C20-A3CD-EE08EAF461F3}"/>
              </a:ext>
            </a:extLst>
          </p:cNvPr>
          <p:cNvSpPr txBox="1"/>
          <p:nvPr/>
        </p:nvSpPr>
        <p:spPr>
          <a:xfrm>
            <a:off x="10046204" y="2228293"/>
            <a:ext cx="21457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Times New Roman"/>
                <a:cs typeface="Times New Roman"/>
              </a:rPr>
              <a:t>(Aadland; Ylvisåker, 2015)</a:t>
            </a:r>
          </a:p>
        </p:txBody>
      </p:sp>
    </p:spTree>
    <p:extLst>
      <p:ext uri="{BB962C8B-B14F-4D97-AF65-F5344CB8AC3E}">
        <p14:creationId xmlns:p14="http://schemas.microsoft.com/office/powerpoint/2010/main" val="75560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BD6A2-622F-4218-BF02-D128B269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4249459" cy="43909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latin typeface="Times New Roman"/>
                <a:cs typeface="Times New Roman"/>
              </a:rPr>
              <a:t>O que é </a:t>
            </a:r>
            <a:r>
              <a:rPr lang="en-US" sz="4000" kern="1200" dirty="0" err="1">
                <a:latin typeface="Times New Roman"/>
                <a:cs typeface="Times New Roman"/>
              </a:rPr>
              <a:t>atividade</a:t>
            </a:r>
            <a:r>
              <a:rPr lang="en-US" sz="4000" kern="1200" dirty="0">
                <a:latin typeface="Times New Roman"/>
                <a:cs typeface="Times New Roman"/>
              </a:rPr>
              <a:t> </a:t>
            </a:r>
            <a:r>
              <a:rPr lang="en-US" sz="4000" kern="1200" dirty="0" err="1">
                <a:latin typeface="Times New Roman"/>
                <a:cs typeface="Times New Roman"/>
              </a:rPr>
              <a:t>física</a:t>
            </a:r>
            <a:r>
              <a:rPr lang="en-US" sz="4000" kern="1200" dirty="0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0CE35B9-D518-4F05-9078-C7B5DDAC87CD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solidFill>
                  <a:schemeClr val="bg1"/>
                </a:solidFill>
                <a:latin typeface="Times New Roman"/>
                <a:cs typeface="Times New Roman"/>
              </a:rPr>
              <a:t>“</a:t>
            </a:r>
            <a:r>
              <a:rPr lang="en-US" sz="2200" dirty="0" err="1">
                <a:solidFill>
                  <a:schemeClr val="bg1"/>
                </a:solidFill>
                <a:latin typeface="Times New Roman"/>
                <a:cs typeface="Times New Roman"/>
              </a:rPr>
              <a:t>qualquer</a:t>
            </a:r>
            <a:r>
              <a:rPr lang="en-US" sz="22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/>
                <a:cs typeface="Times New Roman"/>
              </a:rPr>
              <a:t>movimento</a:t>
            </a:r>
            <a:r>
              <a:rPr lang="en-US" sz="2200" dirty="0">
                <a:solidFill>
                  <a:schemeClr val="bg1"/>
                </a:solidFill>
                <a:latin typeface="Times New Roman"/>
                <a:cs typeface="Times New Roman"/>
              </a:rPr>
              <a:t> corporal </a:t>
            </a:r>
            <a:r>
              <a:rPr lang="en-US" sz="2200" dirty="0" err="1">
                <a:solidFill>
                  <a:schemeClr val="bg1"/>
                </a:solidFill>
                <a:latin typeface="Times New Roman"/>
                <a:cs typeface="Times New Roman"/>
              </a:rPr>
              <a:t>produzido</a:t>
            </a:r>
            <a:r>
              <a:rPr lang="en-US" sz="22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/>
                <a:cs typeface="Times New Roman"/>
              </a:rPr>
              <a:t>pelos</a:t>
            </a:r>
            <a:r>
              <a:rPr lang="en-US" sz="22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/>
                <a:cs typeface="Times New Roman"/>
              </a:rPr>
              <a:t>músculos</a:t>
            </a:r>
            <a:r>
              <a:rPr lang="en-US" sz="22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/>
                <a:cs typeface="Times New Roman"/>
              </a:rPr>
              <a:t>esqueléticos</a:t>
            </a:r>
            <a:r>
              <a:rPr lang="en-US" sz="2200" dirty="0">
                <a:solidFill>
                  <a:schemeClr val="bg1"/>
                </a:solidFill>
                <a:latin typeface="Times New Roman"/>
                <a:cs typeface="Times New Roman"/>
              </a:rPr>
              <a:t> que </a:t>
            </a:r>
            <a:r>
              <a:rPr lang="en-US" sz="2200" dirty="0" err="1">
                <a:solidFill>
                  <a:schemeClr val="bg1"/>
                </a:solidFill>
                <a:latin typeface="Times New Roman"/>
                <a:cs typeface="Times New Roman"/>
              </a:rPr>
              <a:t>resulte</a:t>
            </a:r>
            <a:r>
              <a:rPr lang="en-US" sz="22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/>
                <a:cs typeface="Times New Roman"/>
              </a:rPr>
              <a:t>em</a:t>
            </a:r>
            <a:r>
              <a:rPr lang="en-US" sz="2200" dirty="0">
                <a:solidFill>
                  <a:schemeClr val="bg1"/>
                </a:solidFill>
                <a:latin typeface="Times New Roman"/>
                <a:cs typeface="Times New Roman"/>
              </a:rPr>
              <a:t> um </a:t>
            </a:r>
            <a:r>
              <a:rPr lang="en-US" sz="2200" dirty="0" err="1">
                <a:solidFill>
                  <a:schemeClr val="bg1"/>
                </a:solidFill>
                <a:latin typeface="Times New Roman"/>
                <a:cs typeface="Times New Roman"/>
              </a:rPr>
              <a:t>gasto</a:t>
            </a:r>
            <a:r>
              <a:rPr lang="en-US" sz="22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/>
                <a:cs typeface="Times New Roman"/>
              </a:rPr>
              <a:t>energético</a:t>
            </a:r>
            <a:r>
              <a:rPr lang="en-US" sz="2200" dirty="0">
                <a:solidFill>
                  <a:schemeClr val="bg1"/>
                </a:solidFill>
                <a:latin typeface="Times New Roman"/>
                <a:cs typeface="Times New Roman"/>
              </a:rPr>
              <a:t>”  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9BB3232-B4A7-4042-A9AE-CE79598CCFED}"/>
              </a:ext>
            </a:extLst>
          </p:cNvPr>
          <p:cNvSpPr txBox="1"/>
          <p:nvPr/>
        </p:nvSpPr>
        <p:spPr>
          <a:xfrm>
            <a:off x="8198117" y="6359220"/>
            <a:ext cx="3990835" cy="4987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Times New Roman"/>
                <a:cs typeface="Times New Roman"/>
              </a:rPr>
              <a:t>(CASPERSEN; POWELL; CHRISTENSON, 1985) </a:t>
            </a:r>
            <a:endParaRPr lang="pt-BR" sz="12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4637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aixaDeTexto 1">
            <a:extLst>
              <a:ext uri="{FF2B5EF4-FFF2-40B4-BE49-F238E27FC236}">
                <a16:creationId xmlns:a16="http://schemas.microsoft.com/office/drawing/2014/main" id="{22583B84-63FC-5592-2192-5DDCDE2B5E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7758198"/>
              </p:ext>
            </p:extLst>
          </p:nvPr>
        </p:nvGraphicFramePr>
        <p:xfrm>
          <a:off x="5153691" y="634326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Imagem 16" descr="Ícone&#10;&#10;Descrição gerada automaticamente">
            <a:extLst>
              <a:ext uri="{FF2B5EF4-FFF2-40B4-BE49-F238E27FC236}">
                <a16:creationId xmlns:a16="http://schemas.microsoft.com/office/drawing/2014/main" id="{CCA1EE7A-E29C-A946-DD91-C4FA6FE4C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095" y="1371599"/>
            <a:ext cx="270753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87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9F3B4-1883-4ADF-B6CE-EFD4FC4C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latin typeface="Times New Roman"/>
                <a:cs typeface="Times New Roman"/>
              </a:rPr>
              <a:t>Objetivo</a:t>
            </a:r>
            <a:endParaRPr lang="en-US" sz="4800" kern="1200" dirty="0">
              <a:latin typeface="Times New Roman"/>
              <a:cs typeface="Times New Roman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E659A85-61F9-4B08-9E15-1E7C3C9C51CD}"/>
              </a:ext>
            </a:extLst>
          </p:cNvPr>
          <p:cNvSpPr txBox="1"/>
          <p:nvPr/>
        </p:nvSpPr>
        <p:spPr>
          <a:xfrm>
            <a:off x="5621547" y="1327145"/>
            <a:ext cx="6278211" cy="46008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pt-BR" sz="2200" dirty="0">
                <a:solidFill>
                  <a:schemeClr val="bg1"/>
                </a:solidFill>
                <a:latin typeface="Times New Roman"/>
                <a:cs typeface="Times New Roman"/>
              </a:rPr>
              <a:t>Analisar a consistência da medida de atividade física semanal de adultos obtida por meio do IPAQ e smartphone</a:t>
            </a:r>
            <a:endParaRPr lang="pt-BR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8542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594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9BD061-8ED5-4BF2-973B-9DC7E3B4F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24568"/>
            <a:ext cx="3351755" cy="5412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 err="1">
                <a:solidFill>
                  <a:schemeClr val="bg1"/>
                </a:solidFill>
                <a:latin typeface="Times New Roman"/>
                <a:cs typeface="Times New Roman"/>
              </a:rPr>
              <a:t>Objetivos</a:t>
            </a:r>
            <a:r>
              <a:rPr lang="en-US" sz="4000" kern="12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4000" kern="1200" dirty="0" err="1">
                <a:solidFill>
                  <a:schemeClr val="bg1"/>
                </a:solidFill>
                <a:latin typeface="Times New Roman"/>
                <a:cs typeface="Times New Roman"/>
              </a:rPr>
              <a:t>específicos</a:t>
            </a:r>
            <a:endParaRPr lang="en-US" sz="4000" kern="12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D7EDE4DF-0168-7B91-2C0A-BB5E59430B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5520381"/>
              </p:ext>
            </p:extLst>
          </p:nvPr>
        </p:nvGraphicFramePr>
        <p:xfrm>
          <a:off x="5405377" y="912060"/>
          <a:ext cx="6029445" cy="5033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497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C51F3A-6E70-4C48-82A6-34A6B5752C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E6C51F3A-6E70-4C48-82A6-34A6B5752C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C31FA05-997C-4638-BFEB-CA6E0F6C0F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5C31FA05-997C-4638-BFEB-CA6E0F6C0F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89F004-4BF0-4AE4-9403-BAC575396E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5D89F004-4BF0-4AE4-9403-BAC575396E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8CCE44-2449-4D39-9F4F-8DA27EFCBB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238CCE44-2449-4D39-9F4F-8DA27EFCBB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FAB18-B7C9-4415-A573-BC8D33253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 err="1">
                <a:latin typeface="Times New Roman"/>
                <a:cs typeface="Times New Roman"/>
              </a:rPr>
              <a:t>Hipótese</a:t>
            </a:r>
            <a:endParaRPr lang="en-US" kern="1200" dirty="0">
              <a:latin typeface="Times New Roman"/>
              <a:cs typeface="Times New Roman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DC6B0D10-00F1-4C05-A3D9-30EF38DE7F0A}"/>
              </a:ext>
            </a:extLst>
          </p:cNvPr>
          <p:cNvSpPr txBox="1"/>
          <p:nvPr/>
        </p:nvSpPr>
        <p:spPr>
          <a:xfrm>
            <a:off x="4976032" y="1037563"/>
            <a:ext cx="6377768" cy="478287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400" dirty="0" err="1">
                <a:latin typeface="Times New Roman"/>
                <a:cs typeface="Times New Roman"/>
              </a:rPr>
              <a:t>Hipotetiza-se</a:t>
            </a:r>
            <a:r>
              <a:rPr lang="pt-BR" sz="2400" dirty="0">
                <a:latin typeface="Times New Roman"/>
                <a:cs typeface="Times New Roman"/>
              </a:rPr>
              <a:t> que a AF obtida por meio do IPAQ e smartphone varie ao longo de diferentes semanas, destacando-se a importância de que essa variação “natural” seja levada em conta no momento de se analisar o efeito de intervenções sobre a AF semanal, assim como, destaque a importância de que haja um monitoramento superior à 7 (sete) dias para se garantir uma medida que possa ser considerada habitual. 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68180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FFB72-F9B9-46F8-B148-50A0CA48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latin typeface="Times New Roman"/>
                <a:cs typeface="Times New Roman"/>
              </a:rPr>
              <a:t>Metodologia</a:t>
            </a:r>
            <a:r>
              <a:rPr lang="en-US" sz="4800" kern="1200" dirty="0">
                <a:latin typeface="Times New Roman"/>
                <a:cs typeface="Times New Roman"/>
              </a:rPr>
              <a:t> (</a:t>
            </a:r>
            <a:r>
              <a:rPr lang="en-US" sz="4800" kern="1200" dirty="0" err="1">
                <a:latin typeface="Times New Roman"/>
                <a:cs typeface="Times New Roman"/>
              </a:rPr>
              <a:t>amostra</a:t>
            </a:r>
            <a:r>
              <a:rPr lang="en-US" sz="4800" kern="1200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1" name="Freeform: Shape 14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16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98AB0F6-8422-43C7-BEF0-6CCBC48E08C0}"/>
              </a:ext>
            </a:extLst>
          </p:cNvPr>
          <p:cNvSpPr txBox="1"/>
          <p:nvPr/>
        </p:nvSpPr>
        <p:spPr>
          <a:xfrm>
            <a:off x="6096000" y="1399032"/>
            <a:ext cx="5501834" cy="44714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Resolução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 466/2012 do </a:t>
            </a: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Ministério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 da </a:t>
            </a: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Saúde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 e do </a:t>
            </a: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Conselho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 Nacional da </a:t>
            </a: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Saúde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Submetido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ao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Comitê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 de </a:t>
            </a: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ética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 da EACH;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General Linear Mixed Model Power and Sample Size (GLIMMPSE);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Poder </a:t>
            </a: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mínimo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 (1 - β) de 80%;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Erro </a:t>
            </a: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padrão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 do </a:t>
            </a: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tipo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 1 (α) </a:t>
            </a: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máximo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 de 5%;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Hotelling Lawley Trace;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Modelo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 Linear </a:t>
            </a: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Generalizado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 Misto (GLMM);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Efeito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 do tempo </a:t>
            </a: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sobre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 a AF;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F.A no </a:t>
            </a: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intercepto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Estimativas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 de dados da </a:t>
            </a: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fase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piloto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71 </a:t>
            </a: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indivíduos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18 à 44 </a:t>
            </a:r>
            <a:r>
              <a:rPr lang="en-US" sz="1700" dirty="0" err="1">
                <a:solidFill>
                  <a:schemeClr val="bg1"/>
                </a:solidFill>
                <a:latin typeface="Times New Roman"/>
                <a:cs typeface="Times New Roman"/>
              </a:rPr>
              <a:t>anos</a:t>
            </a: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TCLE e PAR-Q.</a:t>
            </a:r>
          </a:p>
        </p:txBody>
      </p:sp>
    </p:spTree>
    <p:extLst>
      <p:ext uri="{BB962C8B-B14F-4D97-AF65-F5344CB8AC3E}">
        <p14:creationId xmlns:p14="http://schemas.microsoft.com/office/powerpoint/2010/main" val="1935336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FFB72-F9B9-46F8-B148-50A0CA48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Metodologia</a:t>
            </a:r>
            <a:r>
              <a:rPr lang="en-US" sz="4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48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amostra</a:t>
            </a:r>
            <a:r>
              <a:rPr lang="en-US" sz="4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25A505C-FEBA-4FF4-B288-F92734DDC578}"/>
              </a:ext>
            </a:extLst>
          </p:cNvPr>
          <p:cNvSpPr txBox="1"/>
          <p:nvPr/>
        </p:nvSpPr>
        <p:spPr>
          <a:xfrm>
            <a:off x="6096000" y="1398072"/>
            <a:ext cx="5501834" cy="44714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2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Critérios</a:t>
            </a: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inclusão</a:t>
            </a: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indivíduos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adultos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complicações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saúde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possuir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um android com API &gt; 23 (Android 6);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2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Critérios</a:t>
            </a: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exclusão</a:t>
            </a:r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apresentarem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complicações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adversas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intercorrências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incompatibilidade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 o </a:t>
            </a:r>
            <a:r>
              <a:rPr lang="en-US" sz="2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uso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diário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insuficiente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possuir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um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dispositivo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Xiaomi e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reportarem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terem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vivenciado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alteração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recente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rotina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durante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estudo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 </a:t>
            </a:r>
          </a:p>
        </p:txBody>
      </p:sp>
    </p:spTree>
    <p:extLst>
      <p:ext uri="{BB962C8B-B14F-4D97-AF65-F5344CB8AC3E}">
        <p14:creationId xmlns:p14="http://schemas.microsoft.com/office/powerpoint/2010/main" val="365091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838D5F3-1731-40F0-9907-D3B5D8D91111}"/>
              </a:ext>
            </a:extLst>
          </p:cNvPr>
          <p:cNvSpPr/>
          <p:nvPr/>
        </p:nvSpPr>
        <p:spPr>
          <a:xfrm>
            <a:off x="-2" y="0"/>
            <a:ext cx="12192000" cy="1854673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082601-A262-4B20-BC9D-D07B58C9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Metodologia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Fase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piloto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 = 6)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5DFFDC6-B6DB-4D76-938F-59EE9E87030C}"/>
              </a:ext>
            </a:extLst>
          </p:cNvPr>
          <p:cNvSpPr txBox="1"/>
          <p:nvPr/>
        </p:nvSpPr>
        <p:spPr>
          <a:xfrm>
            <a:off x="2813756" y="2348962"/>
            <a:ext cx="6101644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Figura 1.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Delineamento experimental da fase piloto do estudo.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BE06224-3843-4DE2-A37B-CA872FD3ABB1}"/>
              </a:ext>
            </a:extLst>
          </p:cNvPr>
          <p:cNvSpPr txBox="1"/>
          <p:nvPr/>
        </p:nvSpPr>
        <p:spPr>
          <a:xfrm>
            <a:off x="2813756" y="5872588"/>
            <a:ext cx="7168896" cy="339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IPAQ = Questionário Internacional de Atividade física/ APP = Aplicativo. 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Agrupar 6">
            <a:extLst>
              <a:ext uri="{FF2B5EF4-FFF2-40B4-BE49-F238E27FC236}">
                <a16:creationId xmlns:a16="http://schemas.microsoft.com/office/drawing/2014/main" id="{91CAB280-5A7C-6FF0-22DB-A7DFCD349CC0}"/>
              </a:ext>
            </a:extLst>
          </p:cNvPr>
          <p:cNvGrpSpPr/>
          <p:nvPr/>
        </p:nvGrpSpPr>
        <p:grpSpPr>
          <a:xfrm>
            <a:off x="3549946" y="3312545"/>
            <a:ext cx="775154" cy="780761"/>
            <a:chOff x="1880558" y="3429000"/>
            <a:chExt cx="836764" cy="858329"/>
          </a:xfrm>
        </p:grpSpPr>
        <p:sp>
          <p:nvSpPr>
            <p:cNvPr id="10" name="Losango 69">
              <a:extLst>
                <a:ext uri="{FF2B5EF4-FFF2-40B4-BE49-F238E27FC236}">
                  <a16:creationId xmlns:a16="http://schemas.microsoft.com/office/drawing/2014/main" id="{208A6E47-8FB7-E323-12F0-60EC808C2164}"/>
                </a:ext>
              </a:extLst>
            </p:cNvPr>
            <p:cNvSpPr/>
            <p:nvPr/>
          </p:nvSpPr>
          <p:spPr>
            <a:xfrm>
              <a:off x="1880558" y="3429000"/>
              <a:ext cx="836764" cy="858329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Losango 70">
              <a:extLst>
                <a:ext uri="{FF2B5EF4-FFF2-40B4-BE49-F238E27FC236}">
                  <a16:creationId xmlns:a16="http://schemas.microsoft.com/office/drawing/2014/main" id="{F41C3D7A-0079-3AB4-7A3C-6A02F86F530C}"/>
                </a:ext>
              </a:extLst>
            </p:cNvPr>
            <p:cNvSpPr/>
            <p:nvPr/>
          </p:nvSpPr>
          <p:spPr>
            <a:xfrm>
              <a:off x="1970417" y="3511669"/>
              <a:ext cx="657046" cy="692989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2" name="Conector reto 9">
            <a:extLst>
              <a:ext uri="{FF2B5EF4-FFF2-40B4-BE49-F238E27FC236}">
                <a16:creationId xmlns:a16="http://schemas.microsoft.com/office/drawing/2014/main" id="{A4A4340B-46E8-DC63-A8F0-6E57646BD44B}"/>
              </a:ext>
            </a:extLst>
          </p:cNvPr>
          <p:cNvCxnSpPr>
            <a:cxnSpLocks/>
          </p:cNvCxnSpPr>
          <p:nvPr/>
        </p:nvCxnSpPr>
        <p:spPr>
          <a:xfrm flipV="1">
            <a:off x="3937523" y="4130905"/>
            <a:ext cx="851070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0">
            <a:extLst>
              <a:ext uri="{FF2B5EF4-FFF2-40B4-BE49-F238E27FC236}">
                <a16:creationId xmlns:a16="http://schemas.microsoft.com/office/drawing/2014/main" id="{4428D886-D6F3-CF15-E5A7-75E5D3AE5669}"/>
              </a:ext>
            </a:extLst>
          </p:cNvPr>
          <p:cNvCxnSpPr>
            <a:cxnSpLocks/>
          </p:cNvCxnSpPr>
          <p:nvPr/>
        </p:nvCxnSpPr>
        <p:spPr>
          <a:xfrm>
            <a:off x="4516889" y="3960642"/>
            <a:ext cx="0" cy="1846825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1">
            <a:extLst>
              <a:ext uri="{FF2B5EF4-FFF2-40B4-BE49-F238E27FC236}">
                <a16:creationId xmlns:a16="http://schemas.microsoft.com/office/drawing/2014/main" id="{8DD11AA0-FA41-5AEB-CB2E-7AEE5C457D63}"/>
              </a:ext>
            </a:extLst>
          </p:cNvPr>
          <p:cNvSpPr txBox="1"/>
          <p:nvPr/>
        </p:nvSpPr>
        <p:spPr>
          <a:xfrm>
            <a:off x="4516889" y="3878124"/>
            <a:ext cx="340356" cy="279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01</a:t>
            </a:r>
          </a:p>
        </p:txBody>
      </p:sp>
      <p:grpSp>
        <p:nvGrpSpPr>
          <p:cNvPr id="15" name="Agrupar 12">
            <a:extLst>
              <a:ext uri="{FF2B5EF4-FFF2-40B4-BE49-F238E27FC236}">
                <a16:creationId xmlns:a16="http://schemas.microsoft.com/office/drawing/2014/main" id="{4407EAE8-F95C-B461-A9D0-7560B19DEA46}"/>
              </a:ext>
            </a:extLst>
          </p:cNvPr>
          <p:cNvGrpSpPr/>
          <p:nvPr/>
        </p:nvGrpSpPr>
        <p:grpSpPr>
          <a:xfrm>
            <a:off x="4814928" y="3312545"/>
            <a:ext cx="775154" cy="780761"/>
            <a:chOff x="1880558" y="3429000"/>
            <a:chExt cx="836764" cy="858329"/>
          </a:xfrm>
        </p:grpSpPr>
        <p:sp>
          <p:nvSpPr>
            <p:cNvPr id="16" name="Losango 67">
              <a:extLst>
                <a:ext uri="{FF2B5EF4-FFF2-40B4-BE49-F238E27FC236}">
                  <a16:creationId xmlns:a16="http://schemas.microsoft.com/office/drawing/2014/main" id="{BD1CDF6A-6368-5ECC-1576-B6AD5364C6C0}"/>
                </a:ext>
              </a:extLst>
            </p:cNvPr>
            <p:cNvSpPr/>
            <p:nvPr/>
          </p:nvSpPr>
          <p:spPr>
            <a:xfrm>
              <a:off x="1880558" y="3429000"/>
              <a:ext cx="836764" cy="858329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Losango 68">
              <a:extLst>
                <a:ext uri="{FF2B5EF4-FFF2-40B4-BE49-F238E27FC236}">
                  <a16:creationId xmlns:a16="http://schemas.microsoft.com/office/drawing/2014/main" id="{B3EFFDBB-B432-5B38-51F5-828AF878E837}"/>
                </a:ext>
              </a:extLst>
            </p:cNvPr>
            <p:cNvSpPr/>
            <p:nvPr/>
          </p:nvSpPr>
          <p:spPr>
            <a:xfrm>
              <a:off x="1970417" y="3511669"/>
              <a:ext cx="657046" cy="692989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8" name="Conector reto 13">
            <a:extLst>
              <a:ext uri="{FF2B5EF4-FFF2-40B4-BE49-F238E27FC236}">
                <a16:creationId xmlns:a16="http://schemas.microsoft.com/office/drawing/2014/main" id="{D38ABC42-AC70-CDB9-9E7D-BBB5547D3490}"/>
              </a:ext>
            </a:extLst>
          </p:cNvPr>
          <p:cNvCxnSpPr>
            <a:cxnSpLocks/>
          </p:cNvCxnSpPr>
          <p:nvPr/>
        </p:nvCxnSpPr>
        <p:spPr>
          <a:xfrm flipV="1">
            <a:off x="5202467" y="4131357"/>
            <a:ext cx="851070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4">
            <a:extLst>
              <a:ext uri="{FF2B5EF4-FFF2-40B4-BE49-F238E27FC236}">
                <a16:creationId xmlns:a16="http://schemas.microsoft.com/office/drawing/2014/main" id="{01690229-6613-AEF8-1E34-0E7C5B49C428}"/>
              </a:ext>
            </a:extLst>
          </p:cNvPr>
          <p:cNvCxnSpPr>
            <a:cxnSpLocks/>
          </p:cNvCxnSpPr>
          <p:nvPr/>
        </p:nvCxnSpPr>
        <p:spPr>
          <a:xfrm>
            <a:off x="5782205" y="3947097"/>
            <a:ext cx="0" cy="1860371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5">
            <a:extLst>
              <a:ext uri="{FF2B5EF4-FFF2-40B4-BE49-F238E27FC236}">
                <a16:creationId xmlns:a16="http://schemas.microsoft.com/office/drawing/2014/main" id="{EE92D199-DEA9-671E-CC71-09A4250C3358}"/>
              </a:ext>
            </a:extLst>
          </p:cNvPr>
          <p:cNvSpPr txBox="1"/>
          <p:nvPr/>
        </p:nvSpPr>
        <p:spPr>
          <a:xfrm>
            <a:off x="5781871" y="3878124"/>
            <a:ext cx="340356" cy="279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02</a:t>
            </a:r>
          </a:p>
        </p:txBody>
      </p:sp>
      <p:cxnSp>
        <p:nvCxnSpPr>
          <p:cNvPr id="21" name="Conector reto 16">
            <a:extLst>
              <a:ext uri="{FF2B5EF4-FFF2-40B4-BE49-F238E27FC236}">
                <a16:creationId xmlns:a16="http://schemas.microsoft.com/office/drawing/2014/main" id="{DD5241E5-504A-4DCE-B033-7AD3279474AE}"/>
              </a:ext>
            </a:extLst>
          </p:cNvPr>
          <p:cNvCxnSpPr>
            <a:cxnSpLocks/>
          </p:cNvCxnSpPr>
          <p:nvPr/>
        </p:nvCxnSpPr>
        <p:spPr>
          <a:xfrm flipV="1">
            <a:off x="6462524" y="4126608"/>
            <a:ext cx="851070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17">
            <a:extLst>
              <a:ext uri="{FF2B5EF4-FFF2-40B4-BE49-F238E27FC236}">
                <a16:creationId xmlns:a16="http://schemas.microsoft.com/office/drawing/2014/main" id="{B44330EA-EA12-BAF4-3B0F-896CCEEBB8BF}"/>
              </a:ext>
            </a:extLst>
          </p:cNvPr>
          <p:cNvCxnSpPr>
            <a:cxnSpLocks/>
          </p:cNvCxnSpPr>
          <p:nvPr/>
        </p:nvCxnSpPr>
        <p:spPr>
          <a:xfrm>
            <a:off x="7041889" y="3900686"/>
            <a:ext cx="0" cy="1906781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18">
            <a:extLst>
              <a:ext uri="{FF2B5EF4-FFF2-40B4-BE49-F238E27FC236}">
                <a16:creationId xmlns:a16="http://schemas.microsoft.com/office/drawing/2014/main" id="{E68E9A29-F086-2742-8CE3-1DE37CD2D73F}"/>
              </a:ext>
            </a:extLst>
          </p:cNvPr>
          <p:cNvSpPr txBox="1"/>
          <p:nvPr/>
        </p:nvSpPr>
        <p:spPr>
          <a:xfrm>
            <a:off x="7041889" y="3873828"/>
            <a:ext cx="340356" cy="279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03</a:t>
            </a:r>
          </a:p>
        </p:txBody>
      </p:sp>
      <p:grpSp>
        <p:nvGrpSpPr>
          <p:cNvPr id="24" name="Agrupar 19">
            <a:extLst>
              <a:ext uri="{FF2B5EF4-FFF2-40B4-BE49-F238E27FC236}">
                <a16:creationId xmlns:a16="http://schemas.microsoft.com/office/drawing/2014/main" id="{F3B0BB3F-0DD4-5B64-E17B-D2A73457CB35}"/>
              </a:ext>
            </a:extLst>
          </p:cNvPr>
          <p:cNvGrpSpPr/>
          <p:nvPr/>
        </p:nvGrpSpPr>
        <p:grpSpPr>
          <a:xfrm>
            <a:off x="7334965" y="3308249"/>
            <a:ext cx="775154" cy="780761"/>
            <a:chOff x="1880558" y="3429000"/>
            <a:chExt cx="836764" cy="858329"/>
          </a:xfrm>
        </p:grpSpPr>
        <p:sp>
          <p:nvSpPr>
            <p:cNvPr id="25" name="Losango 65">
              <a:extLst>
                <a:ext uri="{FF2B5EF4-FFF2-40B4-BE49-F238E27FC236}">
                  <a16:creationId xmlns:a16="http://schemas.microsoft.com/office/drawing/2014/main" id="{5947D23C-0CB9-591C-39D2-347A76B0A338}"/>
                </a:ext>
              </a:extLst>
            </p:cNvPr>
            <p:cNvSpPr/>
            <p:nvPr/>
          </p:nvSpPr>
          <p:spPr>
            <a:xfrm>
              <a:off x="1880558" y="3429000"/>
              <a:ext cx="836764" cy="858329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Losango 66">
              <a:extLst>
                <a:ext uri="{FF2B5EF4-FFF2-40B4-BE49-F238E27FC236}">
                  <a16:creationId xmlns:a16="http://schemas.microsoft.com/office/drawing/2014/main" id="{7A883EF4-E5AF-FA75-C08D-D26BD5D1BBBF}"/>
                </a:ext>
              </a:extLst>
            </p:cNvPr>
            <p:cNvSpPr/>
            <p:nvPr/>
          </p:nvSpPr>
          <p:spPr>
            <a:xfrm>
              <a:off x="1970417" y="3511669"/>
              <a:ext cx="657046" cy="692989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7" name="Conector reto 20">
            <a:extLst>
              <a:ext uri="{FF2B5EF4-FFF2-40B4-BE49-F238E27FC236}">
                <a16:creationId xmlns:a16="http://schemas.microsoft.com/office/drawing/2014/main" id="{DEAA743E-0D14-C679-6CFE-0EAB311FE791}"/>
              </a:ext>
            </a:extLst>
          </p:cNvPr>
          <p:cNvCxnSpPr>
            <a:cxnSpLocks/>
          </p:cNvCxnSpPr>
          <p:nvPr/>
        </p:nvCxnSpPr>
        <p:spPr>
          <a:xfrm flipV="1">
            <a:off x="7722542" y="4126608"/>
            <a:ext cx="851070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1">
            <a:extLst>
              <a:ext uri="{FF2B5EF4-FFF2-40B4-BE49-F238E27FC236}">
                <a16:creationId xmlns:a16="http://schemas.microsoft.com/office/drawing/2014/main" id="{FBFC699E-BD61-494E-D83C-9F7F47F25189}"/>
              </a:ext>
            </a:extLst>
          </p:cNvPr>
          <p:cNvCxnSpPr>
            <a:cxnSpLocks/>
          </p:cNvCxnSpPr>
          <p:nvPr/>
        </p:nvCxnSpPr>
        <p:spPr>
          <a:xfrm>
            <a:off x="8301908" y="3900686"/>
            <a:ext cx="0" cy="1906782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Agrupar 22">
            <a:extLst>
              <a:ext uri="{FF2B5EF4-FFF2-40B4-BE49-F238E27FC236}">
                <a16:creationId xmlns:a16="http://schemas.microsoft.com/office/drawing/2014/main" id="{2059DC3F-4B48-2332-3675-7C4FEDEDDC8D}"/>
              </a:ext>
            </a:extLst>
          </p:cNvPr>
          <p:cNvGrpSpPr/>
          <p:nvPr/>
        </p:nvGrpSpPr>
        <p:grpSpPr>
          <a:xfrm>
            <a:off x="6074946" y="3308247"/>
            <a:ext cx="775154" cy="780761"/>
            <a:chOff x="1880558" y="3429000"/>
            <a:chExt cx="836764" cy="858329"/>
          </a:xfrm>
        </p:grpSpPr>
        <p:sp>
          <p:nvSpPr>
            <p:cNvPr id="30" name="Losango 63">
              <a:extLst>
                <a:ext uri="{FF2B5EF4-FFF2-40B4-BE49-F238E27FC236}">
                  <a16:creationId xmlns:a16="http://schemas.microsoft.com/office/drawing/2014/main" id="{C0B7E84C-517E-A7DC-B9BF-0C847A2F3A3F}"/>
                </a:ext>
              </a:extLst>
            </p:cNvPr>
            <p:cNvSpPr/>
            <p:nvPr/>
          </p:nvSpPr>
          <p:spPr>
            <a:xfrm>
              <a:off x="1880558" y="3429000"/>
              <a:ext cx="836764" cy="858329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Losango 64">
              <a:extLst>
                <a:ext uri="{FF2B5EF4-FFF2-40B4-BE49-F238E27FC236}">
                  <a16:creationId xmlns:a16="http://schemas.microsoft.com/office/drawing/2014/main" id="{5E5CF0AD-4479-A3E9-63E4-A5BCA00A9DEF}"/>
                </a:ext>
              </a:extLst>
            </p:cNvPr>
            <p:cNvSpPr/>
            <p:nvPr/>
          </p:nvSpPr>
          <p:spPr>
            <a:xfrm>
              <a:off x="1970417" y="3511669"/>
              <a:ext cx="657046" cy="692989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23">
            <a:extLst>
              <a:ext uri="{FF2B5EF4-FFF2-40B4-BE49-F238E27FC236}">
                <a16:creationId xmlns:a16="http://schemas.microsoft.com/office/drawing/2014/main" id="{9750FC1D-C4F7-BB52-973D-0D6B6D06F01A}"/>
              </a:ext>
            </a:extLst>
          </p:cNvPr>
          <p:cNvSpPr txBox="1"/>
          <p:nvPr/>
        </p:nvSpPr>
        <p:spPr>
          <a:xfrm>
            <a:off x="8301908" y="3873828"/>
            <a:ext cx="340356" cy="279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04</a:t>
            </a:r>
          </a:p>
        </p:txBody>
      </p:sp>
      <p:cxnSp>
        <p:nvCxnSpPr>
          <p:cNvPr id="33" name="Conector de Seta Reta 38">
            <a:extLst>
              <a:ext uri="{FF2B5EF4-FFF2-40B4-BE49-F238E27FC236}">
                <a16:creationId xmlns:a16="http://schemas.microsoft.com/office/drawing/2014/main" id="{999D4F03-84DD-318D-D024-7DF6142D4E8A}"/>
              </a:ext>
            </a:extLst>
          </p:cNvPr>
          <p:cNvCxnSpPr>
            <a:cxnSpLocks/>
          </p:cNvCxnSpPr>
          <p:nvPr/>
        </p:nvCxnSpPr>
        <p:spPr>
          <a:xfrm>
            <a:off x="3157456" y="5807467"/>
            <a:ext cx="56842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9">
            <a:extLst>
              <a:ext uri="{FF2B5EF4-FFF2-40B4-BE49-F238E27FC236}">
                <a16:creationId xmlns:a16="http://schemas.microsoft.com/office/drawing/2014/main" id="{1CCAAFEF-A194-136F-04D0-DC8D0F1678BB}"/>
              </a:ext>
            </a:extLst>
          </p:cNvPr>
          <p:cNvSpPr txBox="1"/>
          <p:nvPr/>
        </p:nvSpPr>
        <p:spPr>
          <a:xfrm>
            <a:off x="3424429" y="4130591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Recrutamento</a:t>
            </a:r>
          </a:p>
        </p:txBody>
      </p:sp>
      <p:sp>
        <p:nvSpPr>
          <p:cNvPr id="35" name="CaixaDeTexto 40">
            <a:extLst>
              <a:ext uri="{FF2B5EF4-FFF2-40B4-BE49-F238E27FC236}">
                <a16:creationId xmlns:a16="http://schemas.microsoft.com/office/drawing/2014/main" id="{81707B25-3C88-4B1E-A3E3-0E91F85413F7}"/>
              </a:ext>
            </a:extLst>
          </p:cNvPr>
          <p:cNvSpPr txBox="1"/>
          <p:nvPr/>
        </p:nvSpPr>
        <p:spPr>
          <a:xfrm>
            <a:off x="3467270" y="4505642"/>
            <a:ext cx="98135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Estatura</a:t>
            </a:r>
          </a:p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Massa</a:t>
            </a:r>
          </a:p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Demográficos</a:t>
            </a:r>
          </a:p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IPAQ</a:t>
            </a:r>
          </a:p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</a:p>
        </p:txBody>
      </p:sp>
      <p:sp>
        <p:nvSpPr>
          <p:cNvPr id="36" name="CaixaDeTexto 41">
            <a:extLst>
              <a:ext uri="{FF2B5EF4-FFF2-40B4-BE49-F238E27FC236}">
                <a16:creationId xmlns:a16="http://schemas.microsoft.com/office/drawing/2014/main" id="{D67A675F-A407-9B34-3209-98376CDE66A3}"/>
              </a:ext>
            </a:extLst>
          </p:cNvPr>
          <p:cNvSpPr txBox="1"/>
          <p:nvPr/>
        </p:nvSpPr>
        <p:spPr>
          <a:xfrm>
            <a:off x="4980915" y="4136955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Semana 1</a:t>
            </a:r>
          </a:p>
        </p:txBody>
      </p:sp>
      <p:sp>
        <p:nvSpPr>
          <p:cNvPr id="37" name="CaixaDeTexto 42">
            <a:extLst>
              <a:ext uri="{FF2B5EF4-FFF2-40B4-BE49-F238E27FC236}">
                <a16:creationId xmlns:a16="http://schemas.microsoft.com/office/drawing/2014/main" id="{905639F8-1714-9A85-23E2-695A45EED192}"/>
              </a:ext>
            </a:extLst>
          </p:cNvPr>
          <p:cNvSpPr txBox="1"/>
          <p:nvPr/>
        </p:nvSpPr>
        <p:spPr>
          <a:xfrm>
            <a:off x="4539450" y="4583972"/>
            <a:ext cx="122988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IPAQ</a:t>
            </a:r>
          </a:p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</a:p>
          <a:p>
            <a:pPr marL="171450" indent="-171450">
              <a:buFontTx/>
              <a:buChar char="-"/>
            </a:pP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CaixaDeTexto 44">
            <a:extLst>
              <a:ext uri="{FF2B5EF4-FFF2-40B4-BE49-F238E27FC236}">
                <a16:creationId xmlns:a16="http://schemas.microsoft.com/office/drawing/2014/main" id="{324302E2-41C9-6211-1A97-3B88E3FB14CE}"/>
              </a:ext>
            </a:extLst>
          </p:cNvPr>
          <p:cNvSpPr txBox="1"/>
          <p:nvPr/>
        </p:nvSpPr>
        <p:spPr>
          <a:xfrm>
            <a:off x="5744148" y="4583972"/>
            <a:ext cx="122988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IPAQ</a:t>
            </a:r>
          </a:p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</a:p>
          <a:p>
            <a:pPr marL="171450" indent="-171450">
              <a:buFontTx/>
              <a:buChar char="-"/>
            </a:pP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CaixaDeTexto 41">
            <a:extLst>
              <a:ext uri="{FF2B5EF4-FFF2-40B4-BE49-F238E27FC236}">
                <a16:creationId xmlns:a16="http://schemas.microsoft.com/office/drawing/2014/main" id="{9E325C84-139B-97D4-D08E-637A9C2AAE4C}"/>
              </a:ext>
            </a:extLst>
          </p:cNvPr>
          <p:cNvSpPr txBox="1"/>
          <p:nvPr/>
        </p:nvSpPr>
        <p:spPr>
          <a:xfrm>
            <a:off x="6234014" y="413695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Semana 2</a:t>
            </a:r>
          </a:p>
        </p:txBody>
      </p:sp>
      <p:sp>
        <p:nvSpPr>
          <p:cNvPr id="40" name="CaixaDeTexto 41">
            <a:extLst>
              <a:ext uri="{FF2B5EF4-FFF2-40B4-BE49-F238E27FC236}">
                <a16:creationId xmlns:a16="http://schemas.microsoft.com/office/drawing/2014/main" id="{AFBB2C74-A36B-9439-77CA-885C64A743DD}"/>
              </a:ext>
            </a:extLst>
          </p:cNvPr>
          <p:cNvSpPr txBox="1"/>
          <p:nvPr/>
        </p:nvSpPr>
        <p:spPr>
          <a:xfrm>
            <a:off x="7496558" y="4130591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Semana 3</a:t>
            </a:r>
          </a:p>
        </p:txBody>
      </p:sp>
      <p:sp>
        <p:nvSpPr>
          <p:cNvPr id="41" name="CaixaDeTexto 44">
            <a:extLst>
              <a:ext uri="{FF2B5EF4-FFF2-40B4-BE49-F238E27FC236}">
                <a16:creationId xmlns:a16="http://schemas.microsoft.com/office/drawing/2014/main" id="{53B17B04-07B4-0CC7-3392-ADBA35DF6BC6}"/>
              </a:ext>
            </a:extLst>
          </p:cNvPr>
          <p:cNvSpPr txBox="1"/>
          <p:nvPr/>
        </p:nvSpPr>
        <p:spPr>
          <a:xfrm>
            <a:off x="7031546" y="4583972"/>
            <a:ext cx="122988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IPAQ</a:t>
            </a:r>
          </a:p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</a:p>
          <a:p>
            <a:pPr marL="171450" indent="-171450">
              <a:buFontTx/>
              <a:buChar char="-"/>
            </a:pP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BAC9E04-E723-FFD8-508D-5C0FBA40E435}"/>
              </a:ext>
            </a:extLst>
          </p:cNvPr>
          <p:cNvGrpSpPr/>
          <p:nvPr/>
        </p:nvGrpSpPr>
        <p:grpSpPr>
          <a:xfrm>
            <a:off x="3730980" y="3600378"/>
            <a:ext cx="416029" cy="198000"/>
            <a:chOff x="2509256" y="2186819"/>
            <a:chExt cx="416029" cy="1980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666B7E0-3113-27AC-C941-FABB36D49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256" y="2186819"/>
              <a:ext cx="196500" cy="1965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1A8114E-6992-7A7D-EDA4-2874A6338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9236" y="2186819"/>
              <a:ext cx="206049" cy="1980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108089-BDA3-56BA-1E8D-339F24578999}"/>
              </a:ext>
            </a:extLst>
          </p:cNvPr>
          <p:cNvGrpSpPr/>
          <p:nvPr/>
        </p:nvGrpSpPr>
        <p:grpSpPr>
          <a:xfrm>
            <a:off x="5009367" y="3600378"/>
            <a:ext cx="416029" cy="198000"/>
            <a:chOff x="2509256" y="2186819"/>
            <a:chExt cx="416029" cy="1980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7B4EEBC-4D38-84C3-2DFD-41D2243B3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256" y="2186819"/>
              <a:ext cx="196500" cy="1965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7E82A11-FFD1-C2F8-2B4A-21AF817CF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9236" y="2186819"/>
              <a:ext cx="206049" cy="1980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5E25B44-1364-A2F0-0DB5-416B42B621FB}"/>
              </a:ext>
            </a:extLst>
          </p:cNvPr>
          <p:cNvGrpSpPr/>
          <p:nvPr/>
        </p:nvGrpSpPr>
        <p:grpSpPr>
          <a:xfrm>
            <a:off x="6250764" y="3600378"/>
            <a:ext cx="416029" cy="198000"/>
            <a:chOff x="2509256" y="2186819"/>
            <a:chExt cx="416029" cy="19800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61398DD-5906-02DA-4C19-21BA0E8E5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256" y="2186819"/>
              <a:ext cx="196500" cy="1965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AF4E318-60BA-7ACE-0927-0EDB07D18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9236" y="2186819"/>
              <a:ext cx="206049" cy="1980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ED162D-2101-574A-979A-254FDFC3AA52}"/>
              </a:ext>
            </a:extLst>
          </p:cNvPr>
          <p:cNvGrpSpPr/>
          <p:nvPr/>
        </p:nvGrpSpPr>
        <p:grpSpPr>
          <a:xfrm>
            <a:off x="7524722" y="3605604"/>
            <a:ext cx="416029" cy="198000"/>
            <a:chOff x="2509256" y="2186819"/>
            <a:chExt cx="416029" cy="198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8964324-0B57-C9C6-6844-4148175B8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256" y="2186819"/>
              <a:ext cx="196500" cy="19650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3FE682F-93AF-77E0-643F-81E7B0D6D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9236" y="2186819"/>
              <a:ext cx="206049" cy="19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29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3" grpId="0"/>
      <p:bldP spid="32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2DB588B-0E84-4242-95EF-3FA75C532D29}"/>
              </a:ext>
            </a:extLst>
          </p:cNvPr>
          <p:cNvSpPr/>
          <p:nvPr/>
        </p:nvSpPr>
        <p:spPr>
          <a:xfrm>
            <a:off x="-2" y="0"/>
            <a:ext cx="12192000" cy="1854673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082601-A262-4B20-BC9D-D07B58C9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Metodologia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Fase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principal (n = 71)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226B482-FEB2-4F82-BB93-9A7C630B2FE1}"/>
              </a:ext>
            </a:extLst>
          </p:cNvPr>
          <p:cNvSpPr txBox="1"/>
          <p:nvPr/>
        </p:nvSpPr>
        <p:spPr>
          <a:xfrm>
            <a:off x="2294465" y="2427983"/>
            <a:ext cx="6533445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Figura 2.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Delineamento experimental da fase principal do estudo.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16B54A-5095-4233-A5D6-D8DC8A90DC3F}"/>
              </a:ext>
            </a:extLst>
          </p:cNvPr>
          <p:cNvSpPr txBox="1"/>
          <p:nvPr/>
        </p:nvSpPr>
        <p:spPr>
          <a:xfrm>
            <a:off x="2294465" y="5734759"/>
            <a:ext cx="7983609" cy="616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IPAQ = Questionário Internacional de Atividade física/ TCLE = Termo de Consentimento Livre e Esclarecido/ PAR-Q = Questionário de prontidão para a atividade física/ APP = Aplicativo.</a:t>
            </a:r>
            <a:endParaRPr lang="pt-BR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A00ACBC-B297-3E80-B7E0-0445770A78B2}"/>
              </a:ext>
            </a:extLst>
          </p:cNvPr>
          <p:cNvGrpSpPr/>
          <p:nvPr/>
        </p:nvGrpSpPr>
        <p:grpSpPr>
          <a:xfrm>
            <a:off x="2327913" y="3113886"/>
            <a:ext cx="775154" cy="780761"/>
            <a:chOff x="1880558" y="3429000"/>
            <a:chExt cx="836764" cy="858329"/>
          </a:xfrm>
        </p:grpSpPr>
        <p:sp>
          <p:nvSpPr>
            <p:cNvPr id="9" name="Losango 69">
              <a:extLst>
                <a:ext uri="{FF2B5EF4-FFF2-40B4-BE49-F238E27FC236}">
                  <a16:creationId xmlns:a16="http://schemas.microsoft.com/office/drawing/2014/main" id="{DD549B62-9AE5-1F04-63A6-A9085A36B9D1}"/>
                </a:ext>
              </a:extLst>
            </p:cNvPr>
            <p:cNvSpPr/>
            <p:nvPr/>
          </p:nvSpPr>
          <p:spPr>
            <a:xfrm>
              <a:off x="1880558" y="3429000"/>
              <a:ext cx="836764" cy="858329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Losango 70">
              <a:extLst>
                <a:ext uri="{FF2B5EF4-FFF2-40B4-BE49-F238E27FC236}">
                  <a16:creationId xmlns:a16="http://schemas.microsoft.com/office/drawing/2014/main" id="{07F976FB-45C3-E948-0C87-3A5270E021D2}"/>
                </a:ext>
              </a:extLst>
            </p:cNvPr>
            <p:cNvSpPr/>
            <p:nvPr/>
          </p:nvSpPr>
          <p:spPr>
            <a:xfrm>
              <a:off x="1970417" y="3511669"/>
              <a:ext cx="657046" cy="692989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1" name="Conector reto 9">
            <a:extLst>
              <a:ext uri="{FF2B5EF4-FFF2-40B4-BE49-F238E27FC236}">
                <a16:creationId xmlns:a16="http://schemas.microsoft.com/office/drawing/2014/main" id="{D676DF4E-E697-0D9C-552E-FD05AA758B36}"/>
              </a:ext>
            </a:extLst>
          </p:cNvPr>
          <p:cNvCxnSpPr>
            <a:cxnSpLocks/>
          </p:cNvCxnSpPr>
          <p:nvPr/>
        </p:nvCxnSpPr>
        <p:spPr>
          <a:xfrm flipV="1">
            <a:off x="2715799" y="3936542"/>
            <a:ext cx="851070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0">
            <a:extLst>
              <a:ext uri="{FF2B5EF4-FFF2-40B4-BE49-F238E27FC236}">
                <a16:creationId xmlns:a16="http://schemas.microsoft.com/office/drawing/2014/main" id="{F400ECFA-9489-3196-925D-519B4C294F85}"/>
              </a:ext>
            </a:extLst>
          </p:cNvPr>
          <p:cNvCxnSpPr>
            <a:cxnSpLocks/>
          </p:cNvCxnSpPr>
          <p:nvPr/>
        </p:nvCxnSpPr>
        <p:spPr>
          <a:xfrm>
            <a:off x="3295165" y="3766279"/>
            <a:ext cx="0" cy="1846825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1">
            <a:extLst>
              <a:ext uri="{FF2B5EF4-FFF2-40B4-BE49-F238E27FC236}">
                <a16:creationId xmlns:a16="http://schemas.microsoft.com/office/drawing/2014/main" id="{7DD228EB-53DB-43F5-A5DC-99F7E28C0387}"/>
              </a:ext>
            </a:extLst>
          </p:cNvPr>
          <p:cNvSpPr txBox="1"/>
          <p:nvPr/>
        </p:nvSpPr>
        <p:spPr>
          <a:xfrm>
            <a:off x="3295165" y="3683761"/>
            <a:ext cx="340356" cy="279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01</a:t>
            </a:r>
          </a:p>
        </p:txBody>
      </p:sp>
      <p:grpSp>
        <p:nvGrpSpPr>
          <p:cNvPr id="14" name="Agrupar 12">
            <a:extLst>
              <a:ext uri="{FF2B5EF4-FFF2-40B4-BE49-F238E27FC236}">
                <a16:creationId xmlns:a16="http://schemas.microsoft.com/office/drawing/2014/main" id="{3732F97C-1E39-65BB-1C63-962892073E85}"/>
              </a:ext>
            </a:extLst>
          </p:cNvPr>
          <p:cNvGrpSpPr/>
          <p:nvPr/>
        </p:nvGrpSpPr>
        <p:grpSpPr>
          <a:xfrm>
            <a:off x="3593520" y="3117030"/>
            <a:ext cx="775154" cy="780761"/>
            <a:chOff x="1880558" y="3429000"/>
            <a:chExt cx="836764" cy="858329"/>
          </a:xfrm>
        </p:grpSpPr>
        <p:sp>
          <p:nvSpPr>
            <p:cNvPr id="15" name="Losango 67">
              <a:extLst>
                <a:ext uri="{FF2B5EF4-FFF2-40B4-BE49-F238E27FC236}">
                  <a16:creationId xmlns:a16="http://schemas.microsoft.com/office/drawing/2014/main" id="{5A448EEA-8A5B-B8FF-9317-995D38825162}"/>
                </a:ext>
              </a:extLst>
            </p:cNvPr>
            <p:cNvSpPr/>
            <p:nvPr/>
          </p:nvSpPr>
          <p:spPr>
            <a:xfrm>
              <a:off x="1880558" y="3429000"/>
              <a:ext cx="836764" cy="858329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Losango 68">
              <a:extLst>
                <a:ext uri="{FF2B5EF4-FFF2-40B4-BE49-F238E27FC236}">
                  <a16:creationId xmlns:a16="http://schemas.microsoft.com/office/drawing/2014/main" id="{0DA59E51-272B-F554-5A55-F545BCC87BAD}"/>
                </a:ext>
              </a:extLst>
            </p:cNvPr>
            <p:cNvSpPr/>
            <p:nvPr/>
          </p:nvSpPr>
          <p:spPr>
            <a:xfrm>
              <a:off x="1970417" y="3511669"/>
              <a:ext cx="657046" cy="692989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reto 13">
            <a:extLst>
              <a:ext uri="{FF2B5EF4-FFF2-40B4-BE49-F238E27FC236}">
                <a16:creationId xmlns:a16="http://schemas.microsoft.com/office/drawing/2014/main" id="{74CC85C4-EECA-F723-EE3A-323A865D72C2}"/>
              </a:ext>
            </a:extLst>
          </p:cNvPr>
          <p:cNvCxnSpPr>
            <a:cxnSpLocks/>
          </p:cNvCxnSpPr>
          <p:nvPr/>
        </p:nvCxnSpPr>
        <p:spPr>
          <a:xfrm flipV="1">
            <a:off x="3980781" y="3936542"/>
            <a:ext cx="851070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4">
            <a:extLst>
              <a:ext uri="{FF2B5EF4-FFF2-40B4-BE49-F238E27FC236}">
                <a16:creationId xmlns:a16="http://schemas.microsoft.com/office/drawing/2014/main" id="{864B7A94-74E7-97A1-80C8-9778E10E0052}"/>
              </a:ext>
            </a:extLst>
          </p:cNvPr>
          <p:cNvCxnSpPr>
            <a:cxnSpLocks/>
          </p:cNvCxnSpPr>
          <p:nvPr/>
        </p:nvCxnSpPr>
        <p:spPr>
          <a:xfrm>
            <a:off x="4560797" y="3751582"/>
            <a:ext cx="0" cy="1860371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5">
            <a:extLst>
              <a:ext uri="{FF2B5EF4-FFF2-40B4-BE49-F238E27FC236}">
                <a16:creationId xmlns:a16="http://schemas.microsoft.com/office/drawing/2014/main" id="{A8432C9A-69E9-0DF1-EB1F-D1A5633ECF36}"/>
              </a:ext>
            </a:extLst>
          </p:cNvPr>
          <p:cNvSpPr txBox="1"/>
          <p:nvPr/>
        </p:nvSpPr>
        <p:spPr>
          <a:xfrm>
            <a:off x="4560463" y="3682609"/>
            <a:ext cx="340356" cy="279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02</a:t>
            </a:r>
          </a:p>
        </p:txBody>
      </p:sp>
      <p:cxnSp>
        <p:nvCxnSpPr>
          <p:cNvPr id="20" name="Conector reto 16">
            <a:extLst>
              <a:ext uri="{FF2B5EF4-FFF2-40B4-BE49-F238E27FC236}">
                <a16:creationId xmlns:a16="http://schemas.microsoft.com/office/drawing/2014/main" id="{897012F9-E28B-E07C-A719-75B7D2985DFA}"/>
              </a:ext>
            </a:extLst>
          </p:cNvPr>
          <p:cNvCxnSpPr>
            <a:cxnSpLocks/>
          </p:cNvCxnSpPr>
          <p:nvPr/>
        </p:nvCxnSpPr>
        <p:spPr>
          <a:xfrm flipV="1">
            <a:off x="5240800" y="3932245"/>
            <a:ext cx="851070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17">
            <a:extLst>
              <a:ext uri="{FF2B5EF4-FFF2-40B4-BE49-F238E27FC236}">
                <a16:creationId xmlns:a16="http://schemas.microsoft.com/office/drawing/2014/main" id="{AEEB362E-C1AA-B179-1B29-8C1F786A43E2}"/>
              </a:ext>
            </a:extLst>
          </p:cNvPr>
          <p:cNvCxnSpPr>
            <a:cxnSpLocks/>
          </p:cNvCxnSpPr>
          <p:nvPr/>
        </p:nvCxnSpPr>
        <p:spPr>
          <a:xfrm>
            <a:off x="5819691" y="3706322"/>
            <a:ext cx="0" cy="1906781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18">
            <a:extLst>
              <a:ext uri="{FF2B5EF4-FFF2-40B4-BE49-F238E27FC236}">
                <a16:creationId xmlns:a16="http://schemas.microsoft.com/office/drawing/2014/main" id="{82A9FC71-AFD8-A887-C7E6-744E60E42FD1}"/>
              </a:ext>
            </a:extLst>
          </p:cNvPr>
          <p:cNvSpPr txBox="1"/>
          <p:nvPr/>
        </p:nvSpPr>
        <p:spPr>
          <a:xfrm>
            <a:off x="5820165" y="3679465"/>
            <a:ext cx="340356" cy="279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03</a:t>
            </a:r>
          </a:p>
        </p:txBody>
      </p:sp>
      <p:grpSp>
        <p:nvGrpSpPr>
          <p:cNvPr id="23" name="Agrupar 19">
            <a:extLst>
              <a:ext uri="{FF2B5EF4-FFF2-40B4-BE49-F238E27FC236}">
                <a16:creationId xmlns:a16="http://schemas.microsoft.com/office/drawing/2014/main" id="{DCC9F349-F79D-D3F1-CFA5-5FD9577FBA17}"/>
              </a:ext>
            </a:extLst>
          </p:cNvPr>
          <p:cNvGrpSpPr/>
          <p:nvPr/>
        </p:nvGrpSpPr>
        <p:grpSpPr>
          <a:xfrm>
            <a:off x="6113241" y="3113886"/>
            <a:ext cx="775154" cy="780761"/>
            <a:chOff x="1880558" y="3429000"/>
            <a:chExt cx="836764" cy="858329"/>
          </a:xfrm>
        </p:grpSpPr>
        <p:sp>
          <p:nvSpPr>
            <p:cNvPr id="24" name="Losango 65">
              <a:extLst>
                <a:ext uri="{FF2B5EF4-FFF2-40B4-BE49-F238E27FC236}">
                  <a16:creationId xmlns:a16="http://schemas.microsoft.com/office/drawing/2014/main" id="{01F390DD-5266-0D02-966C-8B0F7E43E46E}"/>
                </a:ext>
              </a:extLst>
            </p:cNvPr>
            <p:cNvSpPr/>
            <p:nvPr/>
          </p:nvSpPr>
          <p:spPr>
            <a:xfrm>
              <a:off x="1880558" y="3429000"/>
              <a:ext cx="836764" cy="858329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Losango 66">
              <a:extLst>
                <a:ext uri="{FF2B5EF4-FFF2-40B4-BE49-F238E27FC236}">
                  <a16:creationId xmlns:a16="http://schemas.microsoft.com/office/drawing/2014/main" id="{150A05E3-DC81-D5D8-1988-140521BB35E1}"/>
                </a:ext>
              </a:extLst>
            </p:cNvPr>
            <p:cNvSpPr/>
            <p:nvPr/>
          </p:nvSpPr>
          <p:spPr>
            <a:xfrm>
              <a:off x="1970417" y="3511669"/>
              <a:ext cx="657046" cy="692989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6" name="Conector reto 20">
            <a:extLst>
              <a:ext uri="{FF2B5EF4-FFF2-40B4-BE49-F238E27FC236}">
                <a16:creationId xmlns:a16="http://schemas.microsoft.com/office/drawing/2014/main" id="{B5E940D2-4A89-1146-102A-F9CF04267BBB}"/>
              </a:ext>
            </a:extLst>
          </p:cNvPr>
          <p:cNvCxnSpPr>
            <a:cxnSpLocks/>
          </p:cNvCxnSpPr>
          <p:nvPr/>
        </p:nvCxnSpPr>
        <p:spPr>
          <a:xfrm flipV="1">
            <a:off x="6500818" y="3932245"/>
            <a:ext cx="851070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1">
            <a:extLst>
              <a:ext uri="{FF2B5EF4-FFF2-40B4-BE49-F238E27FC236}">
                <a16:creationId xmlns:a16="http://schemas.microsoft.com/office/drawing/2014/main" id="{E3AB4361-06A3-9E14-6ACC-806E08CFBB11}"/>
              </a:ext>
            </a:extLst>
          </p:cNvPr>
          <p:cNvCxnSpPr>
            <a:cxnSpLocks/>
          </p:cNvCxnSpPr>
          <p:nvPr/>
        </p:nvCxnSpPr>
        <p:spPr>
          <a:xfrm>
            <a:off x="7080184" y="3706323"/>
            <a:ext cx="0" cy="1906782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Agrupar 22">
            <a:extLst>
              <a:ext uri="{FF2B5EF4-FFF2-40B4-BE49-F238E27FC236}">
                <a16:creationId xmlns:a16="http://schemas.microsoft.com/office/drawing/2014/main" id="{44965D7F-21DB-9984-9FF4-1BAAC8930257}"/>
              </a:ext>
            </a:extLst>
          </p:cNvPr>
          <p:cNvGrpSpPr/>
          <p:nvPr/>
        </p:nvGrpSpPr>
        <p:grpSpPr>
          <a:xfrm>
            <a:off x="4852748" y="3113885"/>
            <a:ext cx="775154" cy="780761"/>
            <a:chOff x="1880558" y="3429000"/>
            <a:chExt cx="836764" cy="858329"/>
          </a:xfrm>
        </p:grpSpPr>
        <p:sp>
          <p:nvSpPr>
            <p:cNvPr id="29" name="Losango 63">
              <a:extLst>
                <a:ext uri="{FF2B5EF4-FFF2-40B4-BE49-F238E27FC236}">
                  <a16:creationId xmlns:a16="http://schemas.microsoft.com/office/drawing/2014/main" id="{414A9005-28D2-4C75-BB34-DF2C5D41EFAA}"/>
                </a:ext>
              </a:extLst>
            </p:cNvPr>
            <p:cNvSpPr/>
            <p:nvPr/>
          </p:nvSpPr>
          <p:spPr>
            <a:xfrm>
              <a:off x="1880558" y="3429000"/>
              <a:ext cx="836764" cy="858329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Losango 64">
              <a:extLst>
                <a:ext uri="{FF2B5EF4-FFF2-40B4-BE49-F238E27FC236}">
                  <a16:creationId xmlns:a16="http://schemas.microsoft.com/office/drawing/2014/main" id="{BA9304C3-0340-A628-5B68-CAFBF6E7E1D5}"/>
                </a:ext>
              </a:extLst>
            </p:cNvPr>
            <p:cNvSpPr/>
            <p:nvPr/>
          </p:nvSpPr>
          <p:spPr>
            <a:xfrm>
              <a:off x="1970417" y="3511669"/>
              <a:ext cx="657046" cy="692989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1" name="CaixaDeTexto 23">
            <a:extLst>
              <a:ext uri="{FF2B5EF4-FFF2-40B4-BE49-F238E27FC236}">
                <a16:creationId xmlns:a16="http://schemas.microsoft.com/office/drawing/2014/main" id="{1535E092-4449-ECBF-1596-C67DC892333D}"/>
              </a:ext>
            </a:extLst>
          </p:cNvPr>
          <p:cNvSpPr txBox="1"/>
          <p:nvPr/>
        </p:nvSpPr>
        <p:spPr>
          <a:xfrm>
            <a:off x="7080184" y="3679465"/>
            <a:ext cx="340356" cy="279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04</a:t>
            </a:r>
          </a:p>
        </p:txBody>
      </p:sp>
      <p:grpSp>
        <p:nvGrpSpPr>
          <p:cNvPr id="32" name="Agrupar 24">
            <a:extLst>
              <a:ext uri="{FF2B5EF4-FFF2-40B4-BE49-F238E27FC236}">
                <a16:creationId xmlns:a16="http://schemas.microsoft.com/office/drawing/2014/main" id="{90685CEB-06D4-FB76-F324-E0A2427B38A3}"/>
              </a:ext>
            </a:extLst>
          </p:cNvPr>
          <p:cNvGrpSpPr/>
          <p:nvPr/>
        </p:nvGrpSpPr>
        <p:grpSpPr>
          <a:xfrm>
            <a:off x="7373259" y="3087028"/>
            <a:ext cx="775154" cy="780761"/>
            <a:chOff x="1880558" y="3429000"/>
            <a:chExt cx="836764" cy="858329"/>
          </a:xfrm>
        </p:grpSpPr>
        <p:sp>
          <p:nvSpPr>
            <p:cNvPr id="33" name="Losango 61">
              <a:extLst>
                <a:ext uri="{FF2B5EF4-FFF2-40B4-BE49-F238E27FC236}">
                  <a16:creationId xmlns:a16="http://schemas.microsoft.com/office/drawing/2014/main" id="{1964A24C-7894-B688-E5A7-B94808DB3314}"/>
                </a:ext>
              </a:extLst>
            </p:cNvPr>
            <p:cNvSpPr/>
            <p:nvPr/>
          </p:nvSpPr>
          <p:spPr>
            <a:xfrm>
              <a:off x="1880558" y="3429000"/>
              <a:ext cx="836764" cy="858329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Losango 62">
              <a:extLst>
                <a:ext uri="{FF2B5EF4-FFF2-40B4-BE49-F238E27FC236}">
                  <a16:creationId xmlns:a16="http://schemas.microsoft.com/office/drawing/2014/main" id="{388878A8-44C9-CB0D-1935-3D93692B5F3C}"/>
                </a:ext>
              </a:extLst>
            </p:cNvPr>
            <p:cNvSpPr/>
            <p:nvPr/>
          </p:nvSpPr>
          <p:spPr>
            <a:xfrm>
              <a:off x="1970417" y="3511669"/>
              <a:ext cx="657046" cy="692989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5" name="Conector reto 25">
            <a:extLst>
              <a:ext uri="{FF2B5EF4-FFF2-40B4-BE49-F238E27FC236}">
                <a16:creationId xmlns:a16="http://schemas.microsoft.com/office/drawing/2014/main" id="{A59ABFB3-5927-E7BB-0B63-994DCC36B564}"/>
              </a:ext>
            </a:extLst>
          </p:cNvPr>
          <p:cNvCxnSpPr>
            <a:cxnSpLocks/>
          </p:cNvCxnSpPr>
          <p:nvPr/>
        </p:nvCxnSpPr>
        <p:spPr>
          <a:xfrm flipV="1">
            <a:off x="7760836" y="3905388"/>
            <a:ext cx="851070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27">
            <a:extLst>
              <a:ext uri="{FF2B5EF4-FFF2-40B4-BE49-F238E27FC236}">
                <a16:creationId xmlns:a16="http://schemas.microsoft.com/office/drawing/2014/main" id="{DEED1C0B-BA23-39B2-B441-8F4D85C7207A}"/>
              </a:ext>
            </a:extLst>
          </p:cNvPr>
          <p:cNvSpPr txBox="1"/>
          <p:nvPr/>
        </p:nvSpPr>
        <p:spPr>
          <a:xfrm>
            <a:off x="8340202" y="3652607"/>
            <a:ext cx="340356" cy="279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05</a:t>
            </a:r>
          </a:p>
        </p:txBody>
      </p:sp>
      <p:grpSp>
        <p:nvGrpSpPr>
          <p:cNvPr id="37" name="Agrupar 28">
            <a:extLst>
              <a:ext uri="{FF2B5EF4-FFF2-40B4-BE49-F238E27FC236}">
                <a16:creationId xmlns:a16="http://schemas.microsoft.com/office/drawing/2014/main" id="{1FC01940-7ECA-7EE4-27F4-754FE2CE89CB}"/>
              </a:ext>
            </a:extLst>
          </p:cNvPr>
          <p:cNvGrpSpPr/>
          <p:nvPr/>
        </p:nvGrpSpPr>
        <p:grpSpPr>
          <a:xfrm>
            <a:off x="8632556" y="3113886"/>
            <a:ext cx="775154" cy="780761"/>
            <a:chOff x="1880558" y="3429000"/>
            <a:chExt cx="836764" cy="858329"/>
          </a:xfrm>
        </p:grpSpPr>
        <p:sp>
          <p:nvSpPr>
            <p:cNvPr id="38" name="Losango 59">
              <a:extLst>
                <a:ext uri="{FF2B5EF4-FFF2-40B4-BE49-F238E27FC236}">
                  <a16:creationId xmlns:a16="http://schemas.microsoft.com/office/drawing/2014/main" id="{068E2D53-C6DC-D584-0408-72A765B81546}"/>
                </a:ext>
              </a:extLst>
            </p:cNvPr>
            <p:cNvSpPr/>
            <p:nvPr/>
          </p:nvSpPr>
          <p:spPr>
            <a:xfrm>
              <a:off x="1880558" y="3429000"/>
              <a:ext cx="836764" cy="858329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Losango 60">
              <a:extLst>
                <a:ext uri="{FF2B5EF4-FFF2-40B4-BE49-F238E27FC236}">
                  <a16:creationId xmlns:a16="http://schemas.microsoft.com/office/drawing/2014/main" id="{C31E405D-1B73-3B2D-7E6D-496A47A2D114}"/>
                </a:ext>
              </a:extLst>
            </p:cNvPr>
            <p:cNvSpPr/>
            <p:nvPr/>
          </p:nvSpPr>
          <p:spPr>
            <a:xfrm>
              <a:off x="1970417" y="3511669"/>
              <a:ext cx="657046" cy="692989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40" name="Conector reto 29">
            <a:extLst>
              <a:ext uri="{FF2B5EF4-FFF2-40B4-BE49-F238E27FC236}">
                <a16:creationId xmlns:a16="http://schemas.microsoft.com/office/drawing/2014/main" id="{B942D4B0-B8BA-2F79-3E6A-78DD49DB6E6C}"/>
              </a:ext>
            </a:extLst>
          </p:cNvPr>
          <p:cNvCxnSpPr>
            <a:cxnSpLocks/>
          </p:cNvCxnSpPr>
          <p:nvPr/>
        </p:nvCxnSpPr>
        <p:spPr>
          <a:xfrm flipV="1">
            <a:off x="9020133" y="3932245"/>
            <a:ext cx="851070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30">
            <a:extLst>
              <a:ext uri="{FF2B5EF4-FFF2-40B4-BE49-F238E27FC236}">
                <a16:creationId xmlns:a16="http://schemas.microsoft.com/office/drawing/2014/main" id="{FC951F92-7994-430B-E80A-A12460838977}"/>
              </a:ext>
            </a:extLst>
          </p:cNvPr>
          <p:cNvCxnSpPr>
            <a:cxnSpLocks/>
          </p:cNvCxnSpPr>
          <p:nvPr/>
        </p:nvCxnSpPr>
        <p:spPr>
          <a:xfrm>
            <a:off x="9658408" y="3706322"/>
            <a:ext cx="0" cy="1906782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31">
            <a:extLst>
              <a:ext uri="{FF2B5EF4-FFF2-40B4-BE49-F238E27FC236}">
                <a16:creationId xmlns:a16="http://schemas.microsoft.com/office/drawing/2014/main" id="{7E16810F-5F2C-4CB9-8BBB-13B0CDAC9A53}"/>
              </a:ext>
            </a:extLst>
          </p:cNvPr>
          <p:cNvSpPr txBox="1"/>
          <p:nvPr/>
        </p:nvSpPr>
        <p:spPr>
          <a:xfrm>
            <a:off x="9599499" y="3679465"/>
            <a:ext cx="340356" cy="2799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06</a:t>
            </a:r>
          </a:p>
        </p:txBody>
      </p:sp>
      <p:cxnSp>
        <p:nvCxnSpPr>
          <p:cNvPr id="43" name="Conector de Seta Reta 38">
            <a:extLst>
              <a:ext uri="{FF2B5EF4-FFF2-40B4-BE49-F238E27FC236}">
                <a16:creationId xmlns:a16="http://schemas.microsoft.com/office/drawing/2014/main" id="{F7CC6A14-B64A-E4A0-2DB6-7DEBC7097C56}"/>
              </a:ext>
            </a:extLst>
          </p:cNvPr>
          <p:cNvCxnSpPr>
            <a:cxnSpLocks/>
          </p:cNvCxnSpPr>
          <p:nvPr/>
        </p:nvCxnSpPr>
        <p:spPr>
          <a:xfrm>
            <a:off x="1915029" y="5619330"/>
            <a:ext cx="831227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39">
            <a:extLst>
              <a:ext uri="{FF2B5EF4-FFF2-40B4-BE49-F238E27FC236}">
                <a16:creationId xmlns:a16="http://schemas.microsoft.com/office/drawing/2014/main" id="{F282F160-D92B-F159-68D6-803C0C83C6AE}"/>
              </a:ext>
            </a:extLst>
          </p:cNvPr>
          <p:cNvSpPr txBox="1"/>
          <p:nvPr/>
        </p:nvSpPr>
        <p:spPr>
          <a:xfrm>
            <a:off x="2203655" y="3947734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Recrutamento</a:t>
            </a:r>
          </a:p>
        </p:txBody>
      </p:sp>
      <p:sp>
        <p:nvSpPr>
          <p:cNvPr id="45" name="CaixaDeTexto 40">
            <a:extLst>
              <a:ext uri="{FF2B5EF4-FFF2-40B4-BE49-F238E27FC236}">
                <a16:creationId xmlns:a16="http://schemas.microsoft.com/office/drawing/2014/main" id="{85F37918-5EC1-EC7C-B1CE-0D4802D62CC9}"/>
              </a:ext>
            </a:extLst>
          </p:cNvPr>
          <p:cNvSpPr txBox="1"/>
          <p:nvPr/>
        </p:nvSpPr>
        <p:spPr>
          <a:xfrm>
            <a:off x="2224778" y="4317505"/>
            <a:ext cx="981423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TCLE</a:t>
            </a:r>
          </a:p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PAR-Q</a:t>
            </a:r>
          </a:p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Estatura</a:t>
            </a:r>
          </a:p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Massa</a:t>
            </a:r>
          </a:p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Demográficos</a:t>
            </a:r>
          </a:p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IPAQ</a:t>
            </a:r>
          </a:p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</a:p>
        </p:txBody>
      </p:sp>
      <p:sp>
        <p:nvSpPr>
          <p:cNvPr id="46" name="CaixaDeTexto 41">
            <a:extLst>
              <a:ext uri="{FF2B5EF4-FFF2-40B4-BE49-F238E27FC236}">
                <a16:creationId xmlns:a16="http://schemas.microsoft.com/office/drawing/2014/main" id="{98A8FACC-231E-2A96-EDF1-BF0F612B9D83}"/>
              </a:ext>
            </a:extLst>
          </p:cNvPr>
          <p:cNvSpPr txBox="1"/>
          <p:nvPr/>
        </p:nvSpPr>
        <p:spPr>
          <a:xfrm>
            <a:off x="3760449" y="3940780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Semana 1</a:t>
            </a:r>
          </a:p>
        </p:txBody>
      </p:sp>
      <p:sp>
        <p:nvSpPr>
          <p:cNvPr id="47" name="CaixaDeTexto 42">
            <a:extLst>
              <a:ext uri="{FF2B5EF4-FFF2-40B4-BE49-F238E27FC236}">
                <a16:creationId xmlns:a16="http://schemas.microsoft.com/office/drawing/2014/main" id="{EEC03B53-FF0C-D23E-7263-05B2C512D028}"/>
              </a:ext>
            </a:extLst>
          </p:cNvPr>
          <p:cNvSpPr txBox="1"/>
          <p:nvPr/>
        </p:nvSpPr>
        <p:spPr>
          <a:xfrm>
            <a:off x="3340630" y="4387116"/>
            <a:ext cx="122988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IPAQ</a:t>
            </a:r>
          </a:p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</a:p>
          <a:p>
            <a:pPr marL="171450" indent="-171450">
              <a:buFontTx/>
              <a:buChar char="-"/>
            </a:pP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CaixaDeTexto 44">
            <a:extLst>
              <a:ext uri="{FF2B5EF4-FFF2-40B4-BE49-F238E27FC236}">
                <a16:creationId xmlns:a16="http://schemas.microsoft.com/office/drawing/2014/main" id="{A5DC9067-0D0C-F0AA-5889-CC7B9EC6A9E9}"/>
              </a:ext>
            </a:extLst>
          </p:cNvPr>
          <p:cNvSpPr txBox="1"/>
          <p:nvPr/>
        </p:nvSpPr>
        <p:spPr>
          <a:xfrm>
            <a:off x="4522997" y="4390493"/>
            <a:ext cx="122988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IPAQ</a:t>
            </a:r>
          </a:p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</a:p>
          <a:p>
            <a:pPr marL="171450" indent="-171450">
              <a:buFontTx/>
              <a:buChar char="-"/>
            </a:pP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Conector reto 21">
            <a:extLst>
              <a:ext uri="{FF2B5EF4-FFF2-40B4-BE49-F238E27FC236}">
                <a16:creationId xmlns:a16="http://schemas.microsoft.com/office/drawing/2014/main" id="{E2DDD305-03C5-1FE1-26FC-A06394FC2F09}"/>
              </a:ext>
            </a:extLst>
          </p:cNvPr>
          <p:cNvCxnSpPr>
            <a:cxnSpLocks/>
          </p:cNvCxnSpPr>
          <p:nvPr/>
        </p:nvCxnSpPr>
        <p:spPr>
          <a:xfrm>
            <a:off x="8366536" y="3694805"/>
            <a:ext cx="0" cy="1906782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ixaDeTexto 41">
            <a:extLst>
              <a:ext uri="{FF2B5EF4-FFF2-40B4-BE49-F238E27FC236}">
                <a16:creationId xmlns:a16="http://schemas.microsoft.com/office/drawing/2014/main" id="{32F8394F-3B83-403F-2804-D19901A2449F}"/>
              </a:ext>
            </a:extLst>
          </p:cNvPr>
          <p:cNvSpPr txBox="1"/>
          <p:nvPr/>
        </p:nvSpPr>
        <p:spPr>
          <a:xfrm>
            <a:off x="5011103" y="3942591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Semana 2</a:t>
            </a:r>
          </a:p>
        </p:txBody>
      </p:sp>
      <p:sp>
        <p:nvSpPr>
          <p:cNvPr id="51" name="CaixaDeTexto 41">
            <a:extLst>
              <a:ext uri="{FF2B5EF4-FFF2-40B4-BE49-F238E27FC236}">
                <a16:creationId xmlns:a16="http://schemas.microsoft.com/office/drawing/2014/main" id="{1AF2CBBE-B6B4-8EB8-CCE0-CCF56AD691EC}"/>
              </a:ext>
            </a:extLst>
          </p:cNvPr>
          <p:cNvSpPr txBox="1"/>
          <p:nvPr/>
        </p:nvSpPr>
        <p:spPr>
          <a:xfrm>
            <a:off x="6274835" y="3937554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Semana 3</a:t>
            </a:r>
          </a:p>
        </p:txBody>
      </p:sp>
      <p:sp>
        <p:nvSpPr>
          <p:cNvPr id="52" name="CaixaDeTexto 41">
            <a:extLst>
              <a:ext uri="{FF2B5EF4-FFF2-40B4-BE49-F238E27FC236}">
                <a16:creationId xmlns:a16="http://schemas.microsoft.com/office/drawing/2014/main" id="{5D4D88F3-6CFC-5760-B3B3-A06AF9D8AA8E}"/>
              </a:ext>
            </a:extLst>
          </p:cNvPr>
          <p:cNvSpPr txBox="1"/>
          <p:nvPr/>
        </p:nvSpPr>
        <p:spPr>
          <a:xfrm>
            <a:off x="7566197" y="3931958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Semana 4</a:t>
            </a:r>
          </a:p>
        </p:txBody>
      </p:sp>
      <p:sp>
        <p:nvSpPr>
          <p:cNvPr id="53" name="CaixaDeTexto 41">
            <a:extLst>
              <a:ext uri="{FF2B5EF4-FFF2-40B4-BE49-F238E27FC236}">
                <a16:creationId xmlns:a16="http://schemas.microsoft.com/office/drawing/2014/main" id="{3A743E7B-2583-7592-C758-D60C728ABBCC}"/>
              </a:ext>
            </a:extLst>
          </p:cNvPr>
          <p:cNvSpPr txBox="1"/>
          <p:nvPr/>
        </p:nvSpPr>
        <p:spPr>
          <a:xfrm>
            <a:off x="8860894" y="3931957"/>
            <a:ext cx="888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Semana 5</a:t>
            </a:r>
          </a:p>
        </p:txBody>
      </p:sp>
      <p:sp>
        <p:nvSpPr>
          <p:cNvPr id="54" name="CaixaDeTexto 44">
            <a:extLst>
              <a:ext uri="{FF2B5EF4-FFF2-40B4-BE49-F238E27FC236}">
                <a16:creationId xmlns:a16="http://schemas.microsoft.com/office/drawing/2014/main" id="{6247A642-907D-31C6-F960-747435EF39A2}"/>
              </a:ext>
            </a:extLst>
          </p:cNvPr>
          <p:cNvSpPr txBox="1"/>
          <p:nvPr/>
        </p:nvSpPr>
        <p:spPr>
          <a:xfrm>
            <a:off x="5809822" y="4389609"/>
            <a:ext cx="122988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IPAQ</a:t>
            </a:r>
          </a:p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</a:p>
          <a:p>
            <a:pPr marL="171450" indent="-171450">
              <a:buFontTx/>
              <a:buChar char="-"/>
            </a:pP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CaixaDeTexto 44">
            <a:extLst>
              <a:ext uri="{FF2B5EF4-FFF2-40B4-BE49-F238E27FC236}">
                <a16:creationId xmlns:a16="http://schemas.microsoft.com/office/drawing/2014/main" id="{3A4C8205-7717-FD89-2F42-172B23CDC188}"/>
              </a:ext>
            </a:extLst>
          </p:cNvPr>
          <p:cNvSpPr txBox="1"/>
          <p:nvPr/>
        </p:nvSpPr>
        <p:spPr>
          <a:xfrm>
            <a:off x="7086465" y="4389609"/>
            <a:ext cx="122988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IPAQ</a:t>
            </a:r>
          </a:p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</a:p>
          <a:p>
            <a:pPr marL="171450" indent="-171450">
              <a:buFontTx/>
              <a:buChar char="-"/>
            </a:pP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CaixaDeTexto 44">
            <a:extLst>
              <a:ext uri="{FF2B5EF4-FFF2-40B4-BE49-F238E27FC236}">
                <a16:creationId xmlns:a16="http://schemas.microsoft.com/office/drawing/2014/main" id="{BA7F28A0-CFDB-A4C6-5E5E-9683A848C88D}"/>
              </a:ext>
            </a:extLst>
          </p:cNvPr>
          <p:cNvSpPr txBox="1"/>
          <p:nvPr/>
        </p:nvSpPr>
        <p:spPr>
          <a:xfrm>
            <a:off x="8394643" y="4389609"/>
            <a:ext cx="122988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IPAQ</a:t>
            </a:r>
          </a:p>
          <a:p>
            <a:pPr algn="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</a:p>
          <a:p>
            <a:pPr marL="171450" indent="-171450">
              <a:buFontTx/>
              <a:buChar char="-"/>
            </a:pP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FB45AA2-6D0C-6AFC-5912-8EDCF6B6BD07}"/>
              </a:ext>
            </a:extLst>
          </p:cNvPr>
          <p:cNvGrpSpPr/>
          <p:nvPr/>
        </p:nvGrpSpPr>
        <p:grpSpPr>
          <a:xfrm>
            <a:off x="2509256" y="3406015"/>
            <a:ext cx="416029" cy="198000"/>
            <a:chOff x="2509256" y="2186819"/>
            <a:chExt cx="416029" cy="198000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40AE3A0-61AD-034A-6B62-2F06CD502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256" y="2186819"/>
              <a:ext cx="196500" cy="1965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661B553-3D3A-DA69-887A-E6CF46E6E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9236" y="2186819"/>
              <a:ext cx="206049" cy="1980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0DD27C-4D2E-FC60-352F-B37BE8A55F92}"/>
              </a:ext>
            </a:extLst>
          </p:cNvPr>
          <p:cNvGrpSpPr/>
          <p:nvPr/>
        </p:nvGrpSpPr>
        <p:grpSpPr>
          <a:xfrm>
            <a:off x="3787959" y="3404863"/>
            <a:ext cx="416029" cy="198000"/>
            <a:chOff x="2509256" y="2186819"/>
            <a:chExt cx="416029" cy="198000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46ADF66-6203-4E88-0542-C691E7B5A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256" y="2186819"/>
              <a:ext cx="196500" cy="19650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5B63AF6-6914-82E0-9419-59A0A74E4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9236" y="2186819"/>
              <a:ext cx="206049" cy="1980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7B2E33A-2A06-4B98-3585-9E5FD33A9E1E}"/>
              </a:ext>
            </a:extLst>
          </p:cNvPr>
          <p:cNvGrpSpPr/>
          <p:nvPr/>
        </p:nvGrpSpPr>
        <p:grpSpPr>
          <a:xfrm>
            <a:off x="5029040" y="3406015"/>
            <a:ext cx="416029" cy="198000"/>
            <a:chOff x="2509256" y="2186819"/>
            <a:chExt cx="416029" cy="198000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E42FF990-5DF3-390D-A900-47BB11AC5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256" y="2186819"/>
              <a:ext cx="196500" cy="19650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D6858A1-AE93-667E-5CAE-21D81DAC0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9236" y="2186819"/>
              <a:ext cx="206049" cy="19800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3900EE9-802C-E8C7-12C7-747984996C72}"/>
              </a:ext>
            </a:extLst>
          </p:cNvPr>
          <p:cNvGrpSpPr/>
          <p:nvPr/>
        </p:nvGrpSpPr>
        <p:grpSpPr>
          <a:xfrm>
            <a:off x="6302998" y="3411241"/>
            <a:ext cx="416029" cy="198000"/>
            <a:chOff x="2509256" y="2186819"/>
            <a:chExt cx="416029" cy="198000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6A7199B-7398-C2A0-D92E-CCD7DC4CC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256" y="2186819"/>
              <a:ext cx="196500" cy="19650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BCA4E8B-0997-4940-D981-C2F420C0D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9236" y="2186819"/>
              <a:ext cx="206049" cy="19800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83F80B3-56E8-5C52-9D59-585F59062B2F}"/>
              </a:ext>
            </a:extLst>
          </p:cNvPr>
          <p:cNvGrpSpPr/>
          <p:nvPr/>
        </p:nvGrpSpPr>
        <p:grpSpPr>
          <a:xfrm>
            <a:off x="7565991" y="3404515"/>
            <a:ext cx="416029" cy="198000"/>
            <a:chOff x="2509256" y="2186819"/>
            <a:chExt cx="416029" cy="198000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5B4FBFC-0A76-D59E-C4B6-126148FA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256" y="2186819"/>
              <a:ext cx="196500" cy="19650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27B58FA-E7F2-92DD-7718-ADFE26FF0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9236" y="2186819"/>
              <a:ext cx="206049" cy="1980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F8BA53F-69DF-AB24-CDA9-23F965573F69}"/>
              </a:ext>
            </a:extLst>
          </p:cNvPr>
          <p:cNvGrpSpPr/>
          <p:nvPr/>
        </p:nvGrpSpPr>
        <p:grpSpPr>
          <a:xfrm>
            <a:off x="8828028" y="3409345"/>
            <a:ext cx="416029" cy="198000"/>
            <a:chOff x="2509256" y="2186819"/>
            <a:chExt cx="416029" cy="198000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1E09BA1-3ECE-02AE-26B4-C86793768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256" y="2186819"/>
              <a:ext cx="196500" cy="19650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7CD35C94-6643-BD83-8AF8-30E01BDFA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9236" y="2186819"/>
              <a:ext cx="206049" cy="19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895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2" grpId="0"/>
      <p:bldP spid="31" grpId="0"/>
      <p:bldP spid="36" grpId="0"/>
      <p:bldP spid="42" grpId="0"/>
      <p:bldP spid="44" grpId="0"/>
      <p:bldP spid="45" grpId="0"/>
      <p:bldP spid="46" grpId="0"/>
      <p:bldP spid="47" grpId="0"/>
      <p:bldP spid="48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F698C-83D8-4979-AA6E-D678B1E43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Metodologia</a:t>
            </a:r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instrumentos</a:t>
            </a:r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6" descr="Uma imagem contendo no interior, mesa, pequeno, bolo&#10;&#10;Descrição gerada automaticamente">
            <a:extLst>
              <a:ext uri="{FF2B5EF4-FFF2-40B4-BE49-F238E27FC236}">
                <a16:creationId xmlns:a16="http://schemas.microsoft.com/office/drawing/2014/main" id="{A2106589-2E5F-4501-B475-50B155F7B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371" r="-1" b="-1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5E516C5E-66E5-4A58-BB23-ABD0EFCBD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57" r="19337" b="-1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4" name="Oval 15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4" descr="Forma, Círculo&#10;&#10;Descrição gerada automaticamente">
            <a:extLst>
              <a:ext uri="{FF2B5EF4-FFF2-40B4-BE49-F238E27FC236}">
                <a16:creationId xmlns:a16="http://schemas.microsoft.com/office/drawing/2014/main" id="{4B361160-6B86-43E3-8068-455BA631E8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" b="7"/>
          <a:stretch/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5" name="Freeform: Shape 17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ADDF4F05-ECBB-459B-B439-C3A22390A1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42" b="-6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26" name="Freeform: Shape 19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7" descr="Uma imagem contendo no interior, usando, cortando, mesa&#10;&#10;Descrição gerada automaticamente">
            <a:extLst>
              <a:ext uri="{FF2B5EF4-FFF2-40B4-BE49-F238E27FC236}">
                <a16:creationId xmlns:a16="http://schemas.microsoft.com/office/drawing/2014/main" id="{FC97326F-C457-43FE-B79A-341B1FCB72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987" r="25507" b="-2"/>
          <a:stretch/>
        </p:blipFill>
        <p:spPr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48401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5E8239-D3EF-4B70-B8EB-6323ACFDD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5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Metodologia</a:t>
            </a: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5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instrumentos</a:t>
            </a: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A042B8BE-C66D-42C5-AB15-CE2DE4DC6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547" y="2811439"/>
            <a:ext cx="2279302" cy="3188173"/>
          </a:xfrm>
          <a:prstGeom prst="rect">
            <a:avLst/>
          </a:prstGeom>
        </p:spPr>
      </p:pic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762B6A69-234A-4E26-AC9E-A1C5136FF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882" y="2866261"/>
            <a:ext cx="5120105" cy="3078528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006B1C1E-535D-4F4B-AD7C-6AB5D922D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598" y="6133949"/>
            <a:ext cx="2743200" cy="42354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DA401ED-FA16-4BC6-B430-506A27125791}"/>
              </a:ext>
            </a:extLst>
          </p:cNvPr>
          <p:cNvSpPr txBox="1"/>
          <p:nvPr/>
        </p:nvSpPr>
        <p:spPr>
          <a:xfrm>
            <a:off x="6564702" y="2064590"/>
            <a:ext cx="58055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pt-BR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Ishizaki</a:t>
            </a:r>
            <a:r>
              <a:rPr lang="pt-BR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, 2013; </a:t>
            </a:r>
            <a:r>
              <a:rPr lang="pt-BR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Matsudo</a:t>
            </a:r>
            <a:r>
              <a:rPr lang="pt-BR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et. al, 2012; </a:t>
            </a:r>
            <a:r>
              <a:rPr lang="pt-BR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Freedson</a:t>
            </a:r>
            <a:r>
              <a:rPr lang="pt-BR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 et. al, 1998) </a:t>
            </a:r>
            <a:endParaRPr lang="pt-BR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6077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977E3105-5C5B-4423-87D2-630F99F82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8" y="2916238"/>
            <a:ext cx="1993900" cy="1082675"/>
          </a:xfrm>
          <a:prstGeom prst="rect">
            <a:avLst/>
          </a:prstGeom>
        </p:spPr>
      </p:pic>
      <p:pic>
        <p:nvPicPr>
          <p:cNvPr id="8" name="Imagem 8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065015E3-A6F1-498A-83EB-F083BAF98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0" y="2916238"/>
            <a:ext cx="2741613" cy="1082675"/>
          </a:xfrm>
          <a:prstGeom prst="rect">
            <a:avLst/>
          </a:prstGeom>
        </p:spPr>
      </p:pic>
      <p:pic>
        <p:nvPicPr>
          <p:cNvPr id="6" name="Imagem 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DD7DA8C7-9CE2-4DDE-9001-7AEB5D58D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613" y="2916238"/>
            <a:ext cx="2936875" cy="1082675"/>
          </a:xfrm>
          <a:prstGeom prst="rect">
            <a:avLst/>
          </a:prstGeom>
        </p:spPr>
      </p:pic>
      <p:pic>
        <p:nvPicPr>
          <p:cNvPr id="3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D672DD11-64AC-4F69-B5B3-90040A7C8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88" y="4068763"/>
            <a:ext cx="3471863" cy="1833563"/>
          </a:xfrm>
          <a:prstGeom prst="rect">
            <a:avLst/>
          </a:prstGeom>
        </p:spPr>
      </p:pic>
      <p:pic>
        <p:nvPicPr>
          <p:cNvPr id="7" name="Imagem 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27CF2F5-9656-49B0-AB0A-E505EFEE7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113" y="4068763"/>
            <a:ext cx="4270375" cy="1833563"/>
          </a:xfrm>
          <a:prstGeom prst="rect">
            <a:avLst/>
          </a:prstGeom>
        </p:spPr>
      </p:pic>
      <p:pic>
        <p:nvPicPr>
          <p:cNvPr id="9" name="Imagem 9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1FDCCDC5-D537-4FE5-9737-A9096DD0D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3338" y="2916238"/>
            <a:ext cx="2228850" cy="1058863"/>
          </a:xfrm>
          <a:prstGeom prst="rect">
            <a:avLst/>
          </a:prstGeom>
        </p:spPr>
      </p:pic>
      <p:pic>
        <p:nvPicPr>
          <p:cNvPr id="4" name="Imagem 4" descr="Interface gráfica do usuário, Texto, Aplicativo, Carta, Email&#10;&#10;Descrição gerada automaticamente">
            <a:extLst>
              <a:ext uri="{FF2B5EF4-FFF2-40B4-BE49-F238E27FC236}">
                <a16:creationId xmlns:a16="http://schemas.microsoft.com/office/drawing/2014/main" id="{32A05959-A426-4C7A-9A08-09F943CAE0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3338" y="4044950"/>
            <a:ext cx="2228850" cy="941388"/>
          </a:xfrm>
          <a:prstGeom prst="rect">
            <a:avLst/>
          </a:prstGeom>
        </p:spPr>
      </p:pic>
      <p:pic>
        <p:nvPicPr>
          <p:cNvPr id="10" name="Imagem 10" descr="Texto&#10;&#10;Descrição gerada automaticamente">
            <a:extLst>
              <a:ext uri="{FF2B5EF4-FFF2-40B4-BE49-F238E27FC236}">
                <a16:creationId xmlns:a16="http://schemas.microsoft.com/office/drawing/2014/main" id="{1B42581B-7A8E-4933-9D9E-BF8E855FD9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3338" y="5056188"/>
            <a:ext cx="2228850" cy="8461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693A4A-F569-4B06-B2E7-6CA3411D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solidFill>
                  <a:schemeClr val="bg1"/>
                </a:solidFill>
                <a:latin typeface="Times New Roman"/>
                <a:cs typeface="Times New Roman"/>
              </a:rPr>
              <a:t>Quais </a:t>
            </a:r>
            <a:r>
              <a:rPr lang="en-US" sz="3400" kern="1200" dirty="0" err="1">
                <a:solidFill>
                  <a:schemeClr val="bg1"/>
                </a:solidFill>
                <a:latin typeface="Times New Roman"/>
                <a:cs typeface="Times New Roman"/>
              </a:rPr>
              <a:t>são</a:t>
            </a:r>
            <a:r>
              <a:rPr lang="en-US" sz="3400" kern="1200" dirty="0">
                <a:solidFill>
                  <a:schemeClr val="bg1"/>
                </a:solidFill>
                <a:latin typeface="Times New Roman"/>
                <a:cs typeface="Times New Roman"/>
              </a:rPr>
              <a:t> as </a:t>
            </a:r>
            <a:r>
              <a:rPr lang="en-US" sz="3400" kern="1200" dirty="0" err="1">
                <a:solidFill>
                  <a:schemeClr val="bg1"/>
                </a:solidFill>
                <a:latin typeface="Times New Roman"/>
                <a:cs typeface="Times New Roman"/>
              </a:rPr>
              <a:t>evidências</a:t>
            </a:r>
            <a:r>
              <a:rPr lang="en-US" sz="3400" kern="12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400" kern="1200" dirty="0" err="1">
                <a:solidFill>
                  <a:schemeClr val="bg1"/>
                </a:solidFill>
                <a:latin typeface="Times New Roman"/>
                <a:cs typeface="Times New Roman"/>
              </a:rPr>
              <a:t>acerca</a:t>
            </a:r>
            <a:r>
              <a:rPr lang="en-US" sz="3400" kern="1200" dirty="0">
                <a:solidFill>
                  <a:schemeClr val="bg1"/>
                </a:solidFill>
                <a:latin typeface="Times New Roman"/>
                <a:cs typeface="Times New Roman"/>
              </a:rPr>
              <a:t> dos </a:t>
            </a:r>
            <a:r>
              <a:rPr lang="en-US" sz="3400" kern="1200" dirty="0" err="1">
                <a:solidFill>
                  <a:schemeClr val="bg1"/>
                </a:solidFill>
                <a:latin typeface="Times New Roman"/>
                <a:cs typeface="Times New Roman"/>
              </a:rPr>
              <a:t>benefícios</a:t>
            </a:r>
            <a:r>
              <a:rPr lang="en-US" sz="3400" kern="12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400" kern="1200" dirty="0" err="1">
                <a:solidFill>
                  <a:schemeClr val="bg1"/>
                </a:solidFill>
                <a:latin typeface="Times New Roman"/>
                <a:cs typeface="Times New Roman"/>
              </a:rPr>
              <a:t>propiciados</a:t>
            </a:r>
            <a:r>
              <a:rPr lang="en-US" sz="3400" kern="1200" dirty="0">
                <a:solidFill>
                  <a:schemeClr val="bg1"/>
                </a:solidFill>
                <a:latin typeface="Times New Roman"/>
                <a:cs typeface="Times New Roman"/>
              </a:rPr>
              <a:t> pela </a:t>
            </a:r>
            <a:r>
              <a:rPr lang="en-US" sz="3400" kern="1200" dirty="0" err="1">
                <a:solidFill>
                  <a:schemeClr val="bg1"/>
                </a:solidFill>
                <a:latin typeface="Times New Roman"/>
                <a:cs typeface="Times New Roman"/>
              </a:rPr>
              <a:t>prática</a:t>
            </a:r>
            <a:r>
              <a:rPr lang="en-US" sz="3400" kern="12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400" kern="1200" dirty="0" err="1">
                <a:solidFill>
                  <a:schemeClr val="bg1"/>
                </a:solidFill>
                <a:latin typeface="Times New Roman"/>
                <a:cs typeface="Times New Roman"/>
              </a:rPr>
              <a:t>suficiente</a:t>
            </a:r>
            <a:r>
              <a:rPr lang="en-US" sz="3400" kern="1200" dirty="0">
                <a:solidFill>
                  <a:schemeClr val="bg1"/>
                </a:solidFill>
                <a:latin typeface="Times New Roman"/>
                <a:cs typeface="Times New Roman"/>
              </a:rPr>
              <a:t> de </a:t>
            </a:r>
            <a:r>
              <a:rPr lang="en-US" sz="3400" kern="1200" dirty="0" err="1">
                <a:solidFill>
                  <a:schemeClr val="bg1"/>
                </a:solidFill>
                <a:latin typeface="Times New Roman"/>
                <a:cs typeface="Times New Roman"/>
              </a:rPr>
              <a:t>atividades</a:t>
            </a:r>
            <a:r>
              <a:rPr lang="en-US" sz="3400" kern="12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400" kern="1200" dirty="0" err="1">
                <a:solidFill>
                  <a:schemeClr val="bg1"/>
                </a:solidFill>
                <a:latin typeface="Times New Roman"/>
                <a:cs typeface="Times New Roman"/>
              </a:rPr>
              <a:t>físicas</a:t>
            </a:r>
            <a:r>
              <a:rPr lang="en-US" sz="3400" kern="1200" dirty="0">
                <a:solidFill>
                  <a:schemeClr val="bg1"/>
                </a:solidFill>
                <a:latin typeface="Times New Roman"/>
                <a:cs typeface="Times New Roman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31571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5E8239-D3EF-4B70-B8EB-6323ACFDD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5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Metodologia</a:t>
            </a: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5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instrumentos</a:t>
            </a:r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61DFD-162E-4045-8BF7-17BF9DB6DA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90" y="2547463"/>
            <a:ext cx="1908219" cy="40072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D3A87-C079-4135-92CE-837952E75C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567" y="2547463"/>
            <a:ext cx="1908219" cy="4007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FBC271-E99C-4D97-BBBA-08BB835077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8" y="2547463"/>
            <a:ext cx="1816554" cy="403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65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E2743C-CBAD-4644-86A4-9936E1DD2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latin typeface="Times New Roman"/>
                <a:cs typeface="Calibri Light"/>
              </a:rPr>
              <a:t>Modelagem estatística (efeito tempo - af)</a:t>
            </a:r>
            <a:endParaRPr lang="pt-BR" dirty="0">
              <a:latin typeface="Times New Roman"/>
              <a:cs typeface="Times New Roman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065480B-D87F-B5FA-F1C6-D615C10203DB}"/>
              </a:ext>
            </a:extLst>
          </p:cNvPr>
          <p:cNvSpPr/>
          <p:nvPr/>
        </p:nvSpPr>
        <p:spPr>
          <a:xfrm>
            <a:off x="5541320" y="1788053"/>
            <a:ext cx="1106311" cy="428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ICC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414AC68-D286-7CE4-5C6E-3207998DF92E}"/>
              </a:ext>
            </a:extLst>
          </p:cNvPr>
          <p:cNvSpPr/>
          <p:nvPr/>
        </p:nvSpPr>
        <p:spPr>
          <a:xfrm>
            <a:off x="8307098" y="2217030"/>
            <a:ext cx="1106311" cy="428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10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7D630B9-0D99-F64E-CA82-E94EE22CEA1D}"/>
              </a:ext>
            </a:extLst>
          </p:cNvPr>
          <p:cNvSpPr/>
          <p:nvPr/>
        </p:nvSpPr>
        <p:spPr>
          <a:xfrm>
            <a:off x="2775542" y="2217030"/>
            <a:ext cx="1106311" cy="428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10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2FE75195-4786-8414-0F30-398F704692AD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3881853" y="2431519"/>
            <a:ext cx="442524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B9BD337-9D75-8098-8C83-D03BDCE5DBC3}"/>
              </a:ext>
            </a:extLst>
          </p:cNvPr>
          <p:cNvCxnSpPr>
            <a:stCxn id="3" idx="2"/>
          </p:cNvCxnSpPr>
          <p:nvPr/>
        </p:nvCxnSpPr>
        <p:spPr>
          <a:xfrm>
            <a:off x="6094476" y="2217030"/>
            <a:ext cx="1524" cy="214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C22EFEC4-0B76-1882-0F86-C97DE469636C}"/>
              </a:ext>
            </a:extLst>
          </p:cNvPr>
          <p:cNvSpPr/>
          <p:nvPr/>
        </p:nvSpPr>
        <p:spPr>
          <a:xfrm>
            <a:off x="2775542" y="3045176"/>
            <a:ext cx="1106311" cy="428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GLMM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1FC6819-1DB1-28F4-6DD0-D6C6E233059D}"/>
              </a:ext>
            </a:extLst>
          </p:cNvPr>
          <p:cNvSpPr/>
          <p:nvPr/>
        </p:nvSpPr>
        <p:spPr>
          <a:xfrm>
            <a:off x="8307098" y="3045176"/>
            <a:ext cx="1106311" cy="428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GEE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A51C90FF-6996-5636-AB79-010647810E73}"/>
              </a:ext>
            </a:extLst>
          </p:cNvPr>
          <p:cNvCxnSpPr>
            <a:stCxn id="12" idx="2"/>
            <a:endCxn id="17" idx="0"/>
          </p:cNvCxnSpPr>
          <p:nvPr/>
        </p:nvCxnSpPr>
        <p:spPr>
          <a:xfrm>
            <a:off x="3328698" y="2646007"/>
            <a:ext cx="0" cy="3991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F20A25D9-F8DB-E9D5-725B-39DE4B484683}"/>
              </a:ext>
            </a:extLst>
          </p:cNvPr>
          <p:cNvCxnSpPr>
            <a:stCxn id="11" idx="2"/>
            <a:endCxn id="19" idx="0"/>
          </p:cNvCxnSpPr>
          <p:nvPr/>
        </p:nvCxnSpPr>
        <p:spPr>
          <a:xfrm>
            <a:off x="8860254" y="2646007"/>
            <a:ext cx="0" cy="3991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2AB78437-4EAE-EE63-ED6F-91AD08F37283}"/>
              </a:ext>
            </a:extLst>
          </p:cNvPr>
          <p:cNvSpPr/>
          <p:nvPr/>
        </p:nvSpPr>
        <p:spPr>
          <a:xfrm>
            <a:off x="2775542" y="3873322"/>
            <a:ext cx="1106311" cy="428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2F7BD2E-5056-0465-D6AD-DE0743038714}"/>
              </a:ext>
            </a:extLst>
          </p:cNvPr>
          <p:cNvSpPr/>
          <p:nvPr/>
        </p:nvSpPr>
        <p:spPr>
          <a:xfrm>
            <a:off x="8307097" y="3873322"/>
            <a:ext cx="1106311" cy="428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6225BCA-F802-9A99-6A6C-4C5F472E15C5}"/>
              </a:ext>
            </a:extLst>
          </p:cNvPr>
          <p:cNvSpPr/>
          <p:nvPr/>
        </p:nvSpPr>
        <p:spPr>
          <a:xfrm>
            <a:off x="1449097" y="4731278"/>
            <a:ext cx="1106311" cy="428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Simétrica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1A40E914-C7D4-5549-6665-6DFB731A8B27}"/>
              </a:ext>
            </a:extLst>
          </p:cNvPr>
          <p:cNvSpPr/>
          <p:nvPr/>
        </p:nvSpPr>
        <p:spPr>
          <a:xfrm>
            <a:off x="4141497" y="4731278"/>
            <a:ext cx="1288459" cy="428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Assimétrica</a:t>
            </a: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965328D5-1197-A7D7-1093-D4B236B55B76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>
            <a:off x="2555408" y="4945767"/>
            <a:ext cx="15860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7F625004-762E-E938-005A-BBA3059C6248}"/>
              </a:ext>
            </a:extLst>
          </p:cNvPr>
          <p:cNvCxnSpPr>
            <a:stCxn id="17" idx="2"/>
            <a:endCxn id="23" idx="0"/>
          </p:cNvCxnSpPr>
          <p:nvPr/>
        </p:nvCxnSpPr>
        <p:spPr>
          <a:xfrm>
            <a:off x="3328698" y="3474153"/>
            <a:ext cx="0" cy="3991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D514E908-5DFC-FE3C-D7FB-D958843CDAAE}"/>
              </a:ext>
            </a:extLst>
          </p:cNvPr>
          <p:cNvCxnSpPr>
            <a:stCxn id="23" idx="2"/>
          </p:cNvCxnSpPr>
          <p:nvPr/>
        </p:nvCxnSpPr>
        <p:spPr>
          <a:xfrm flipH="1">
            <a:off x="3328697" y="4302299"/>
            <a:ext cx="1" cy="6434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tângulo 34">
            <a:extLst>
              <a:ext uri="{FF2B5EF4-FFF2-40B4-BE49-F238E27FC236}">
                <a16:creationId xmlns:a16="http://schemas.microsoft.com/office/drawing/2014/main" id="{70E94096-FB2E-9726-1878-930DAECE7F6C}"/>
              </a:ext>
            </a:extLst>
          </p:cNvPr>
          <p:cNvSpPr/>
          <p:nvPr/>
        </p:nvSpPr>
        <p:spPr>
          <a:xfrm>
            <a:off x="1449096" y="5480295"/>
            <a:ext cx="1106311" cy="428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EF33DEFF-DD5D-7096-E7E3-CFA1F59C838A}"/>
              </a:ext>
            </a:extLst>
          </p:cNvPr>
          <p:cNvSpPr/>
          <p:nvPr/>
        </p:nvSpPr>
        <p:spPr>
          <a:xfrm>
            <a:off x="4141496" y="5480295"/>
            <a:ext cx="1288459" cy="428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Gamma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DDA94282-8F68-71BE-9235-48E884233108}"/>
              </a:ext>
            </a:extLst>
          </p:cNvPr>
          <p:cNvSpPr/>
          <p:nvPr/>
        </p:nvSpPr>
        <p:spPr>
          <a:xfrm>
            <a:off x="6944192" y="4731278"/>
            <a:ext cx="1106311" cy="428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Simétrica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19BCEEAD-04BC-923C-EB58-839FC8ED086B}"/>
              </a:ext>
            </a:extLst>
          </p:cNvPr>
          <p:cNvSpPr/>
          <p:nvPr/>
        </p:nvSpPr>
        <p:spPr>
          <a:xfrm>
            <a:off x="9636592" y="4731278"/>
            <a:ext cx="1288459" cy="428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Assimétrica</a:t>
            </a: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33EBB5E9-20FD-9638-C2EB-09CFA5D4D990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>
            <a:off x="8050503" y="4945767"/>
            <a:ext cx="15860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tângulo 39">
            <a:extLst>
              <a:ext uri="{FF2B5EF4-FFF2-40B4-BE49-F238E27FC236}">
                <a16:creationId xmlns:a16="http://schemas.microsoft.com/office/drawing/2014/main" id="{030FB487-F873-D113-0BCA-8D4904355D95}"/>
              </a:ext>
            </a:extLst>
          </p:cNvPr>
          <p:cNvSpPr/>
          <p:nvPr/>
        </p:nvSpPr>
        <p:spPr>
          <a:xfrm>
            <a:off x="6944191" y="5480295"/>
            <a:ext cx="1106311" cy="428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999FE635-3022-517A-DB18-2BA6AF3C3AE2}"/>
              </a:ext>
            </a:extLst>
          </p:cNvPr>
          <p:cNvSpPr/>
          <p:nvPr/>
        </p:nvSpPr>
        <p:spPr>
          <a:xfrm>
            <a:off x="9636591" y="5480295"/>
            <a:ext cx="1288459" cy="428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Gamma</a:t>
            </a:r>
            <a:endParaRPr lang="pt-B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FF4B7225-174E-A899-6148-F14B5A630502}"/>
              </a:ext>
            </a:extLst>
          </p:cNvPr>
          <p:cNvCxnSpPr>
            <a:stCxn id="25" idx="2"/>
            <a:endCxn id="35" idx="0"/>
          </p:cNvCxnSpPr>
          <p:nvPr/>
        </p:nvCxnSpPr>
        <p:spPr>
          <a:xfrm flipH="1">
            <a:off x="2002252" y="5160255"/>
            <a:ext cx="1" cy="320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504EA9BD-7838-5698-4ABE-FCD6A0D5C741}"/>
              </a:ext>
            </a:extLst>
          </p:cNvPr>
          <p:cNvCxnSpPr>
            <a:stCxn id="26" idx="2"/>
            <a:endCxn id="36" idx="0"/>
          </p:cNvCxnSpPr>
          <p:nvPr/>
        </p:nvCxnSpPr>
        <p:spPr>
          <a:xfrm flipH="1">
            <a:off x="4785726" y="5160255"/>
            <a:ext cx="1" cy="320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39785F35-12EE-91A4-A67E-55085C2C10B1}"/>
              </a:ext>
            </a:extLst>
          </p:cNvPr>
          <p:cNvCxnSpPr>
            <a:stCxn id="19" idx="2"/>
            <a:endCxn id="24" idx="0"/>
          </p:cNvCxnSpPr>
          <p:nvPr/>
        </p:nvCxnSpPr>
        <p:spPr>
          <a:xfrm flipH="1">
            <a:off x="8860253" y="3474153"/>
            <a:ext cx="1" cy="3991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243AFC69-A89E-97E8-EC45-74B92B5E5CE5}"/>
              </a:ext>
            </a:extLst>
          </p:cNvPr>
          <p:cNvCxnSpPr>
            <a:stCxn id="24" idx="2"/>
          </p:cNvCxnSpPr>
          <p:nvPr/>
        </p:nvCxnSpPr>
        <p:spPr>
          <a:xfrm>
            <a:off x="8860253" y="4302299"/>
            <a:ext cx="0" cy="6434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9D7DB117-EA01-AAF9-FCFD-FFAD518EFF50}"/>
              </a:ext>
            </a:extLst>
          </p:cNvPr>
          <p:cNvCxnSpPr>
            <a:stCxn id="37" idx="2"/>
            <a:endCxn id="40" idx="0"/>
          </p:cNvCxnSpPr>
          <p:nvPr/>
        </p:nvCxnSpPr>
        <p:spPr>
          <a:xfrm flipH="1">
            <a:off x="7497347" y="5160255"/>
            <a:ext cx="1" cy="320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8261B63C-E3D6-CC02-D1EB-7F30593EEDA3}"/>
              </a:ext>
            </a:extLst>
          </p:cNvPr>
          <p:cNvCxnSpPr>
            <a:stCxn id="38" idx="2"/>
            <a:endCxn id="41" idx="0"/>
          </p:cNvCxnSpPr>
          <p:nvPr/>
        </p:nvCxnSpPr>
        <p:spPr>
          <a:xfrm flipH="1">
            <a:off x="10280821" y="5160255"/>
            <a:ext cx="1" cy="320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tângulo 55">
            <a:extLst>
              <a:ext uri="{FF2B5EF4-FFF2-40B4-BE49-F238E27FC236}">
                <a16:creationId xmlns:a16="http://schemas.microsoft.com/office/drawing/2014/main" id="{59F7CC77-554F-4C0A-7B47-CB26B6B4C859}"/>
              </a:ext>
            </a:extLst>
          </p:cNvPr>
          <p:cNvSpPr/>
          <p:nvPr/>
        </p:nvSpPr>
        <p:spPr>
          <a:xfrm>
            <a:off x="5070924" y="6099671"/>
            <a:ext cx="2047102" cy="428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QIC/AIC/Resíduos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999D1341-5D46-1F77-EFC2-77F8FE1FD4C9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2002251" y="6314159"/>
            <a:ext cx="306867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890719E2-CF08-2235-B996-7F8D7DD0DC0A}"/>
              </a:ext>
            </a:extLst>
          </p:cNvPr>
          <p:cNvCxnSpPr>
            <a:stCxn id="35" idx="2"/>
          </p:cNvCxnSpPr>
          <p:nvPr/>
        </p:nvCxnSpPr>
        <p:spPr>
          <a:xfrm flipH="1">
            <a:off x="2002251" y="5909272"/>
            <a:ext cx="1" cy="404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B00E8630-0A59-3F6B-E109-9CD1A1B8FE74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118026" y="6314158"/>
            <a:ext cx="3162794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42848C4F-AF03-45DD-AF3C-B0F2C6E28675}"/>
              </a:ext>
            </a:extLst>
          </p:cNvPr>
          <p:cNvCxnSpPr>
            <a:stCxn id="41" idx="2"/>
          </p:cNvCxnSpPr>
          <p:nvPr/>
        </p:nvCxnSpPr>
        <p:spPr>
          <a:xfrm flipH="1">
            <a:off x="10280820" y="5909272"/>
            <a:ext cx="1" cy="404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EBC90BC5-35C5-C269-1D4F-3B0CF7804E10}"/>
              </a:ext>
            </a:extLst>
          </p:cNvPr>
          <p:cNvCxnSpPr>
            <a:stCxn id="36" idx="2"/>
          </p:cNvCxnSpPr>
          <p:nvPr/>
        </p:nvCxnSpPr>
        <p:spPr>
          <a:xfrm flipH="1">
            <a:off x="4785725" y="5909272"/>
            <a:ext cx="1" cy="404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4DB23212-B8A5-5050-8BC8-20159DC0E54D}"/>
              </a:ext>
            </a:extLst>
          </p:cNvPr>
          <p:cNvCxnSpPr>
            <a:stCxn id="40" idx="2"/>
          </p:cNvCxnSpPr>
          <p:nvPr/>
        </p:nvCxnSpPr>
        <p:spPr>
          <a:xfrm flipH="1">
            <a:off x="7497346" y="5909272"/>
            <a:ext cx="1" cy="404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792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2743C-CBAD-4644-86A4-9936E1DD2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467" y="503923"/>
            <a:ext cx="6256952" cy="1501364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latin typeface="Times New Roman"/>
                <a:cs typeface="Calibri Light"/>
              </a:rPr>
              <a:t>Modelagem estatística (fase piloto - IPAQ)</a:t>
            </a:r>
            <a:endParaRPr lang="pt-BR" dirty="0">
              <a:latin typeface="Times New Roman"/>
              <a:cs typeface="Times New Roman"/>
            </a:endParaRPr>
          </a:p>
        </p:txBody>
      </p:sp>
      <p:pic>
        <p:nvPicPr>
          <p:cNvPr id="4" name="Imagem 4" descr="Gráfico&#10;&#10;Descrição gerada automaticamente">
            <a:extLst>
              <a:ext uri="{FF2B5EF4-FFF2-40B4-BE49-F238E27FC236}">
                <a16:creationId xmlns:a16="http://schemas.microsoft.com/office/drawing/2014/main" id="{42BB17CE-7E72-49A8-9E56-8B088B77E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37" y="253786"/>
            <a:ext cx="3241515" cy="2001638"/>
          </a:xfrm>
          <a:prstGeom prst="rect">
            <a:avLst/>
          </a:prstGeom>
        </p:spPr>
      </p:pic>
      <p:pic>
        <p:nvPicPr>
          <p:cNvPr id="6" name="Imagem 6" descr="Gráfico, Gráfico de linhas, Gráfico de dispersão&#10;&#10;Descrição gerada automaticamente">
            <a:extLst>
              <a:ext uri="{FF2B5EF4-FFF2-40B4-BE49-F238E27FC236}">
                <a16:creationId xmlns:a16="http://schemas.microsoft.com/office/drawing/2014/main" id="{FC24DF69-EAF1-425F-899F-0AAF6AB9E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21" y="2426019"/>
            <a:ext cx="3214945" cy="1985231"/>
          </a:xfrm>
          <a:prstGeom prst="rect">
            <a:avLst/>
          </a:prstGeom>
        </p:spPr>
      </p:pic>
      <p:pic>
        <p:nvPicPr>
          <p:cNvPr id="5" name="Imagem 5" descr="Gráfico, Gráfico de linhas, Gráfico de dispersão&#10;&#10;Descrição gerada automaticamente">
            <a:extLst>
              <a:ext uri="{FF2B5EF4-FFF2-40B4-BE49-F238E27FC236}">
                <a16:creationId xmlns:a16="http://schemas.microsoft.com/office/drawing/2014/main" id="{D2DDA4A4-0667-4FDD-92E9-97ED42ED9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79" y="4581845"/>
            <a:ext cx="3228231" cy="1993435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5E5B90-F4E9-468C-999D-19771A47F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2598" y="2426019"/>
            <a:ext cx="5878689" cy="3692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>
                <a:latin typeface="Times New Roman"/>
                <a:cs typeface="Calibri"/>
              </a:rPr>
              <a:t>Modelo Linear Generalizado Misto (GLMM) </a:t>
            </a:r>
            <a:r>
              <a:rPr lang="pt-BR" sz="2000" dirty="0" err="1">
                <a:latin typeface="Times New Roman"/>
                <a:cs typeface="Calibri"/>
              </a:rPr>
              <a:t>Gamma</a:t>
            </a:r>
            <a:r>
              <a:rPr lang="pt-BR" sz="2000" dirty="0">
                <a:latin typeface="Times New Roman"/>
                <a:cs typeface="Calibri"/>
              </a:rPr>
              <a:t> (AIC = 231.34), F.A no intercepto (ICC = 0.99), matriz </a:t>
            </a:r>
            <a:r>
              <a:rPr lang="pt-BR" sz="2000" dirty="0" err="1">
                <a:latin typeface="Times New Roman"/>
                <a:cs typeface="Calibri"/>
              </a:rPr>
              <a:t>cov</a:t>
            </a:r>
            <a:r>
              <a:rPr lang="pt-BR" sz="2000" dirty="0">
                <a:latin typeface="Times New Roman"/>
                <a:cs typeface="Calibri"/>
              </a:rPr>
              <a:t> não-estruturada (efeito do tempo sobre caminhada);</a:t>
            </a:r>
            <a:endParaRPr lang="pt-BR" sz="2000" dirty="0"/>
          </a:p>
          <a:p>
            <a:r>
              <a:rPr lang="pt-BR" sz="2000" dirty="0">
                <a:latin typeface="Times New Roman"/>
                <a:ea typeface="+mn-lt"/>
                <a:cs typeface="+mn-lt"/>
              </a:rPr>
              <a:t>Modelo Linear Generalizado Misto (GLMM) Linear (AIC = 225.79), F.A no intercepto (ICC = 0.30), matriz </a:t>
            </a:r>
            <a:r>
              <a:rPr lang="pt-BR" sz="2000" dirty="0" err="1">
                <a:latin typeface="Times New Roman"/>
                <a:ea typeface="+mn-lt"/>
                <a:cs typeface="+mn-lt"/>
              </a:rPr>
              <a:t>cov</a:t>
            </a:r>
            <a:r>
              <a:rPr lang="pt-BR" sz="2000" dirty="0">
                <a:latin typeface="Times New Roman"/>
                <a:ea typeface="+mn-lt"/>
                <a:cs typeface="+mn-lt"/>
              </a:rPr>
              <a:t> AR(1) (efeito do tempo sobre AF moderada);</a:t>
            </a:r>
            <a:endParaRPr lang="en-US" sz="2000" dirty="0">
              <a:latin typeface="Times New Roman"/>
              <a:ea typeface="+mn-lt"/>
              <a:cs typeface="+mn-lt"/>
            </a:endParaRPr>
          </a:p>
          <a:p>
            <a:r>
              <a:rPr lang="pt-BR" sz="2000" dirty="0">
                <a:latin typeface="Times New Roman"/>
                <a:ea typeface="+mn-lt"/>
                <a:cs typeface="+mn-lt"/>
              </a:rPr>
              <a:t>Modelo Linear Generalizado Misto (GLMM) </a:t>
            </a:r>
            <a:r>
              <a:rPr lang="pt-BR" sz="2000" dirty="0" err="1">
                <a:latin typeface="Times New Roman"/>
                <a:ea typeface="+mn-lt"/>
                <a:cs typeface="+mn-lt"/>
              </a:rPr>
              <a:t>Gamma</a:t>
            </a:r>
            <a:r>
              <a:rPr lang="pt-BR" sz="2000" dirty="0">
                <a:latin typeface="Times New Roman"/>
                <a:ea typeface="+mn-lt"/>
                <a:cs typeface="+mn-lt"/>
              </a:rPr>
              <a:t> (AIC = 245.84), F.A no intercepto, matriz </a:t>
            </a:r>
            <a:r>
              <a:rPr lang="pt-BR" sz="2000" dirty="0" err="1">
                <a:latin typeface="Times New Roman"/>
                <a:ea typeface="+mn-lt"/>
                <a:cs typeface="+mn-lt"/>
              </a:rPr>
              <a:t>cov</a:t>
            </a:r>
            <a:r>
              <a:rPr lang="pt-BR" sz="2000" dirty="0">
                <a:latin typeface="Times New Roman"/>
                <a:ea typeface="+mn-lt"/>
                <a:cs typeface="+mn-lt"/>
              </a:rPr>
              <a:t> não-estruturada (efeito do tempo sobre AF vigorosa);</a:t>
            </a:r>
            <a:endParaRPr lang="en-US" sz="2000" dirty="0">
              <a:latin typeface="Times New Roman"/>
              <a:ea typeface="+mn-lt"/>
              <a:cs typeface="+mn-lt"/>
            </a:endParaRPr>
          </a:p>
          <a:p>
            <a:endParaRPr lang="pt-BR" sz="2000" dirty="0">
              <a:cs typeface="Calibri"/>
            </a:endParaRPr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52CF257A-0894-4474-B89A-624C5D42D70F}"/>
              </a:ext>
            </a:extLst>
          </p:cNvPr>
          <p:cNvSpPr/>
          <p:nvPr/>
        </p:nvSpPr>
        <p:spPr>
          <a:xfrm>
            <a:off x="3860800" y="503923"/>
            <a:ext cx="406400" cy="16522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FD096043-DEE1-4CE3-B572-DEBCDA6245AF}"/>
              </a:ext>
            </a:extLst>
          </p:cNvPr>
          <p:cNvSpPr/>
          <p:nvPr/>
        </p:nvSpPr>
        <p:spPr>
          <a:xfrm>
            <a:off x="3860800" y="2592506"/>
            <a:ext cx="406400" cy="16522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FE9421B5-FECB-461C-A523-1839EB933478}"/>
              </a:ext>
            </a:extLst>
          </p:cNvPr>
          <p:cNvSpPr/>
          <p:nvPr/>
        </p:nvSpPr>
        <p:spPr>
          <a:xfrm>
            <a:off x="3860800" y="4776710"/>
            <a:ext cx="406400" cy="16522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FDE7CDF-A7A7-4819-8081-38C5C451EE3A}"/>
              </a:ext>
            </a:extLst>
          </p:cNvPr>
          <p:cNvSpPr txBox="1"/>
          <p:nvPr/>
        </p:nvSpPr>
        <p:spPr>
          <a:xfrm>
            <a:off x="4426548" y="1176161"/>
            <a:ext cx="1018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Caminhada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E0DE262-3680-4CEC-B25C-B8D309AF82A6}"/>
              </a:ext>
            </a:extLst>
          </p:cNvPr>
          <p:cNvSpPr txBox="1"/>
          <p:nvPr/>
        </p:nvSpPr>
        <p:spPr>
          <a:xfrm>
            <a:off x="4426548" y="3264744"/>
            <a:ext cx="1018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036927-28A5-4981-AD18-031605A07036}"/>
              </a:ext>
            </a:extLst>
          </p:cNvPr>
          <p:cNvSpPr txBox="1"/>
          <p:nvPr/>
        </p:nvSpPr>
        <p:spPr>
          <a:xfrm>
            <a:off x="4426548" y="5448948"/>
            <a:ext cx="1018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Vigorosa</a:t>
            </a:r>
          </a:p>
        </p:txBody>
      </p:sp>
    </p:spTree>
    <p:extLst>
      <p:ext uri="{BB962C8B-B14F-4D97-AF65-F5344CB8AC3E}">
        <p14:creationId xmlns:p14="http://schemas.microsoft.com/office/powerpoint/2010/main" val="1798990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2743C-CBAD-4644-86A4-9936E1DD2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467" y="503923"/>
            <a:ext cx="6256952" cy="1501364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latin typeface="Times New Roman"/>
                <a:cs typeface="Calibri Light"/>
              </a:rPr>
              <a:t>Modelagem estatística (fase piloto - FLEEM)</a:t>
            </a:r>
            <a:endParaRPr lang="pt-BR" dirty="0">
              <a:latin typeface="Times New Roman"/>
              <a:cs typeface="Times New Roman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5E5B90-F4E9-468C-999D-19771A47F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2598" y="2426019"/>
            <a:ext cx="5878689" cy="3692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000" dirty="0">
                <a:latin typeface="Times New Roman"/>
                <a:cs typeface="Calibri"/>
              </a:rPr>
              <a:t>Modelo Linear Generalizado Misto (GLMM) </a:t>
            </a:r>
            <a:r>
              <a:rPr lang="pt-BR" sz="2000" dirty="0" err="1">
                <a:latin typeface="Times New Roman"/>
                <a:cs typeface="Calibri"/>
              </a:rPr>
              <a:t>Gamma</a:t>
            </a:r>
            <a:r>
              <a:rPr lang="pt-BR" sz="2000" dirty="0">
                <a:latin typeface="Times New Roman"/>
                <a:cs typeface="Calibri"/>
              </a:rPr>
              <a:t> (AIC = 251.35), F.A no intercepto (ICC = 0.99), matriz </a:t>
            </a:r>
            <a:r>
              <a:rPr lang="pt-BR" sz="2000" dirty="0" err="1">
                <a:latin typeface="Times New Roman"/>
                <a:cs typeface="Calibri"/>
              </a:rPr>
              <a:t>cov</a:t>
            </a:r>
            <a:r>
              <a:rPr lang="pt-BR" sz="2000" dirty="0">
                <a:latin typeface="Times New Roman"/>
                <a:cs typeface="Calibri"/>
              </a:rPr>
              <a:t> não-estruturada (efeito do tempo sobre AF leve);</a:t>
            </a:r>
            <a:endParaRPr lang="pt-BR" sz="2000" dirty="0"/>
          </a:p>
          <a:p>
            <a:r>
              <a:rPr lang="pt-BR" sz="2000" dirty="0">
                <a:latin typeface="Times New Roman"/>
                <a:ea typeface="+mn-lt"/>
                <a:cs typeface="+mn-lt"/>
              </a:rPr>
              <a:t>Modelo Linear Generalizado Misto (GLMM) Linear (AIC = 226.33), F.A no intercepto (ICC = 0.30), matriz </a:t>
            </a:r>
            <a:r>
              <a:rPr lang="pt-BR" sz="2000" dirty="0" err="1">
                <a:latin typeface="Times New Roman"/>
                <a:ea typeface="+mn-lt"/>
                <a:cs typeface="+mn-lt"/>
              </a:rPr>
              <a:t>cov</a:t>
            </a:r>
            <a:r>
              <a:rPr lang="pt-BR" sz="2000" dirty="0">
                <a:latin typeface="Times New Roman"/>
                <a:ea typeface="+mn-lt"/>
                <a:cs typeface="+mn-lt"/>
              </a:rPr>
              <a:t> não-estruturada (efeito do tempo sobre AF moderada);</a:t>
            </a:r>
            <a:endParaRPr lang="en-US" sz="2000" dirty="0">
              <a:latin typeface="Times New Roman"/>
              <a:ea typeface="+mn-lt"/>
              <a:cs typeface="+mn-lt"/>
            </a:endParaRPr>
          </a:p>
          <a:p>
            <a:r>
              <a:rPr lang="pt-BR" sz="2000" dirty="0">
                <a:latin typeface="Times New Roman"/>
                <a:ea typeface="+mn-lt"/>
                <a:cs typeface="+mn-lt"/>
              </a:rPr>
              <a:t>Modelo Linear Generalizado Misto (GLMM) </a:t>
            </a:r>
            <a:r>
              <a:rPr lang="pt-BR" sz="2000" dirty="0" err="1">
                <a:latin typeface="Times New Roman"/>
                <a:ea typeface="+mn-lt"/>
                <a:cs typeface="+mn-lt"/>
              </a:rPr>
              <a:t>Gamma</a:t>
            </a:r>
            <a:r>
              <a:rPr lang="pt-BR" sz="2000" dirty="0">
                <a:latin typeface="Times New Roman"/>
                <a:ea typeface="+mn-lt"/>
                <a:cs typeface="+mn-lt"/>
              </a:rPr>
              <a:t> (AIC = 209.29), F.A no intercepto, matriz </a:t>
            </a:r>
            <a:r>
              <a:rPr lang="pt-BR" sz="2000" dirty="0" err="1">
                <a:latin typeface="Times New Roman"/>
                <a:ea typeface="+mn-lt"/>
                <a:cs typeface="+mn-lt"/>
              </a:rPr>
              <a:t>cov</a:t>
            </a:r>
            <a:r>
              <a:rPr lang="pt-BR" sz="2000" dirty="0">
                <a:latin typeface="Times New Roman"/>
                <a:ea typeface="+mn-lt"/>
                <a:cs typeface="+mn-lt"/>
              </a:rPr>
              <a:t> não-estruturada (efeito do tempo sobre AF vigorosa);</a:t>
            </a:r>
            <a:endParaRPr lang="en-US" sz="2000" dirty="0">
              <a:latin typeface="Times New Roman"/>
              <a:ea typeface="+mn-lt"/>
              <a:cs typeface="+mn-lt"/>
            </a:endParaRPr>
          </a:p>
          <a:p>
            <a:endParaRPr lang="pt-BR" sz="2000" dirty="0">
              <a:cs typeface="Calibri"/>
            </a:endParaRPr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52CF257A-0894-4474-B89A-624C5D42D70F}"/>
              </a:ext>
            </a:extLst>
          </p:cNvPr>
          <p:cNvSpPr/>
          <p:nvPr/>
        </p:nvSpPr>
        <p:spPr>
          <a:xfrm>
            <a:off x="3860800" y="503923"/>
            <a:ext cx="406400" cy="16522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FD096043-DEE1-4CE3-B572-DEBCDA6245AF}"/>
              </a:ext>
            </a:extLst>
          </p:cNvPr>
          <p:cNvSpPr/>
          <p:nvPr/>
        </p:nvSpPr>
        <p:spPr>
          <a:xfrm>
            <a:off x="3860800" y="2592506"/>
            <a:ext cx="406400" cy="16522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FE9421B5-FECB-461C-A523-1839EB933478}"/>
              </a:ext>
            </a:extLst>
          </p:cNvPr>
          <p:cNvSpPr/>
          <p:nvPr/>
        </p:nvSpPr>
        <p:spPr>
          <a:xfrm>
            <a:off x="3860800" y="4776710"/>
            <a:ext cx="406400" cy="16522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FDE7CDF-A7A7-4819-8081-38C5C451EE3A}"/>
              </a:ext>
            </a:extLst>
          </p:cNvPr>
          <p:cNvSpPr txBox="1"/>
          <p:nvPr/>
        </p:nvSpPr>
        <p:spPr>
          <a:xfrm>
            <a:off x="4426548" y="1176161"/>
            <a:ext cx="1018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E0DE262-3680-4CEC-B25C-B8D309AF82A6}"/>
              </a:ext>
            </a:extLst>
          </p:cNvPr>
          <p:cNvSpPr txBox="1"/>
          <p:nvPr/>
        </p:nvSpPr>
        <p:spPr>
          <a:xfrm>
            <a:off x="4426548" y="3264744"/>
            <a:ext cx="1018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036927-28A5-4981-AD18-031605A07036}"/>
              </a:ext>
            </a:extLst>
          </p:cNvPr>
          <p:cNvSpPr txBox="1"/>
          <p:nvPr/>
        </p:nvSpPr>
        <p:spPr>
          <a:xfrm>
            <a:off x="4426548" y="5448948"/>
            <a:ext cx="1018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Vigorosa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E240B9E-623C-47BF-9FE8-15090FE3FE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0" y="250820"/>
            <a:ext cx="3240000" cy="200460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DB6A191-D012-4470-A285-1F1DC2417F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81" y="2426400"/>
            <a:ext cx="3244029" cy="200520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857B08C-0435-4124-90D8-874E5299EB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47" y="4600236"/>
            <a:ext cx="3240963" cy="20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57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EEF28-2007-42B3-9BDB-EE3D59B55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latin typeface="Times New Roman"/>
                <a:cs typeface="Calibri Light"/>
              </a:rPr>
              <a:t>Modelagem estatística (consistência)</a:t>
            </a:r>
            <a:endParaRPr lang="pt-BR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5A2872F-D9FA-42C2-84FB-C7BBD8C199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57388"/>
                <a:ext cx="10515600" cy="4168775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2400" dirty="0">
                    <a:latin typeface="Times New Roman"/>
                    <a:cs typeface="Calibri"/>
                  </a:rPr>
                  <a:t>ICC modelo de efeitos mistos de duas vias, baseando-se na em medidas únicas e um modelo de "concordância absoluta" (KOO; LI, 2016) (consistência relativa);</a:t>
                </a:r>
              </a:p>
              <a:p>
                <a:pPr>
                  <a:lnSpc>
                    <a:spcPct val="150000"/>
                  </a:lnSpc>
                </a:pPr>
                <a:r>
                  <a:rPr lang="pt-BR" sz="2400" dirty="0">
                    <a:latin typeface="Times New Roman"/>
                    <a:cs typeface="Calibri"/>
                  </a:rPr>
                  <a:t>EPM = 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  <a:cs typeface="Calibri"/>
                      </a:rPr>
                      <m:t>𝐷𝑃</m:t>
                    </m:r>
                    <m:rad>
                      <m:radPr>
                        <m:degHide m:val="on"/>
                        <m:ctrlPr>
                          <a:rPr lang="pt-BR" sz="24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radPr>
                      <m:deg/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1−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𝐼𝐶𝐶</m:t>
                        </m:r>
                      </m:e>
                    </m:rad>
                  </m:oMath>
                </a14:m>
                <a:r>
                  <a:rPr lang="pt-BR" sz="2400" dirty="0">
                    <a:latin typeface="Times New Roman"/>
                    <a:cs typeface="Calibri"/>
                  </a:rPr>
                  <a:t> (consistência absoluta);</a:t>
                </a:r>
              </a:p>
              <a:p>
                <a:pPr>
                  <a:lnSpc>
                    <a:spcPct val="150000"/>
                  </a:lnSpc>
                </a:pPr>
                <a:r>
                  <a:rPr lang="pt-BR" sz="2400" dirty="0">
                    <a:latin typeface="Times New Roman"/>
                    <a:cs typeface="Calibri"/>
                  </a:rPr>
                  <a:t>95% CI = </a:t>
                </a:r>
                <a:r>
                  <a:rPr lang="pt-BR" sz="2400" i="1" dirty="0">
                    <a:latin typeface="Times New Roman"/>
                    <a:cs typeface="Calibri"/>
                  </a:rPr>
                  <a:t>S</a:t>
                </a:r>
                <a:r>
                  <a:rPr lang="pt-BR" sz="2400" dirty="0">
                    <a:latin typeface="Times New Roman"/>
                    <a:cs typeface="Calibri"/>
                  </a:rPr>
                  <a:t> ± 1.96(EPM) (impacto da consistência absoluta sobre o nível de precisão das medidas)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5A2872F-D9FA-42C2-84FB-C7BBD8C199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57388"/>
                <a:ext cx="10515600" cy="4168775"/>
              </a:xfrm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998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7DBD8-0E37-41AC-9E9F-666C5B687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32" y="5200879"/>
            <a:ext cx="8082447" cy="802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Modelagem</a:t>
            </a:r>
            <a:r>
              <a:rPr lang="en-US" sz="2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8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processamento</a:t>
            </a:r>
            <a:r>
              <a:rPr lang="en-US" sz="2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dos dados (</a:t>
            </a:r>
            <a:r>
              <a:rPr lang="en-US" sz="2800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softwares</a:t>
            </a:r>
            <a:r>
              <a:rPr lang="en-US" sz="2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882C51-76F9-4F99-997D-31FA6242A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B5F776DB-E4EF-4A82-B2FE-2F0C826A0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14" y="692331"/>
            <a:ext cx="732958" cy="732958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61FFFC16-86E2-4B9A-BC6D-213DC2654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31731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8350E6D-CBC9-4A26-B84F-7145FDC9F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90665" y="609601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D3524E0-C87C-4F38-9FC7-E969C15A7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F1ED1DF4-DDDE-4464-8ABC-ED1F633CC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5916" y="1477941"/>
            <a:ext cx="1092260" cy="13716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B4E315-91F2-4710-B866-B119037ED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5769" y="1447563"/>
            <a:ext cx="1980472" cy="13966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BE1B01-A27C-45C2-ADA4-AA13C3AC1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1516" y="2850674"/>
            <a:ext cx="2716145" cy="1901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FE5468-759E-4E83-828A-5587C7F5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7" descr="Logotipo&#10;&#10;Descrição gerada automaticamente">
            <a:extLst>
              <a:ext uri="{FF2B5EF4-FFF2-40B4-BE49-F238E27FC236}">
                <a16:creationId xmlns:a16="http://schemas.microsoft.com/office/drawing/2014/main" id="{90582417-59CA-42B6-8B32-26872B67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888" y="1959196"/>
            <a:ext cx="1653942" cy="405215"/>
          </a:xfrm>
          <a:prstGeom prst="rect">
            <a:avLst/>
          </a:prstGeom>
        </p:spPr>
      </p:pic>
      <p:pic>
        <p:nvPicPr>
          <p:cNvPr id="3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59DB2B4B-7579-430C-BC02-C3BDA0529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499" y="1861567"/>
            <a:ext cx="1685012" cy="568691"/>
          </a:xfrm>
          <a:prstGeom prst="rect">
            <a:avLst/>
          </a:prstGeom>
        </p:spPr>
      </p:pic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569BABC0-B0CC-4E7B-838A-F6E644779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42224" y="1569583"/>
            <a:ext cx="1399032" cy="115062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BE7E1DAA-43FB-4446-A354-9283DE668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64669" y="3250084"/>
            <a:ext cx="1911096" cy="1100751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A5265604-A1B0-47EF-A79A-1B9E4C085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333" y="3009630"/>
            <a:ext cx="2381156" cy="158196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9FE99BC-5F7D-47C3-AA1E-16D7DBDB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6605" y="2841337"/>
            <a:ext cx="2789854" cy="18653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972D3390-B6A3-4452-9CB7-98AD2B4BC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3147" y="3086130"/>
            <a:ext cx="2456770" cy="1375791"/>
          </a:xfrm>
          <a:prstGeom prst="rect">
            <a:avLst/>
          </a:prstGeom>
        </p:spPr>
      </p:pic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27400BAF-FCE6-4296-8A0E-9B595ADC0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32800" y="4724529"/>
            <a:ext cx="325600" cy="406635"/>
          </a:xfrm>
          <a:prstGeom prst="rtTriangl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F2FC5C7B-261A-4268-BA85-C29488A8B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6496" y="2804968"/>
            <a:ext cx="1911096" cy="1980472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2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2DB588B-0E84-4242-95EF-3FA75C532D29}"/>
              </a:ext>
            </a:extLst>
          </p:cNvPr>
          <p:cNvSpPr/>
          <p:nvPr/>
        </p:nvSpPr>
        <p:spPr>
          <a:xfrm>
            <a:off x="-2" y="0"/>
            <a:ext cx="12192000" cy="1854673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082601-A262-4B20-BC9D-D07B58C9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629757"/>
            <a:ext cx="10515599" cy="932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caracterização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amostra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fase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piloto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E7EC763F-7EA7-4FF5-B61A-712F36D5D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796466"/>
              </p:ext>
            </p:extLst>
          </p:nvPr>
        </p:nvGraphicFramePr>
        <p:xfrm>
          <a:off x="2760133" y="2580986"/>
          <a:ext cx="6671734" cy="3318002"/>
        </p:xfrm>
        <a:graphic>
          <a:graphicData uri="http://schemas.openxmlformats.org/drawingml/2006/table">
            <a:tbl>
              <a:tblPr firstRow="1" firstCol="1" bandRow="1"/>
              <a:tblGrid>
                <a:gridCol w="2328910">
                  <a:extLst>
                    <a:ext uri="{9D8B030D-6E8A-4147-A177-3AD203B41FA5}">
                      <a16:colId xmlns:a16="http://schemas.microsoft.com/office/drawing/2014/main" val="2662245307"/>
                    </a:ext>
                  </a:extLst>
                </a:gridCol>
                <a:gridCol w="1085706">
                  <a:extLst>
                    <a:ext uri="{9D8B030D-6E8A-4147-A177-3AD203B41FA5}">
                      <a16:colId xmlns:a16="http://schemas.microsoft.com/office/drawing/2014/main" val="1910887350"/>
                    </a:ext>
                  </a:extLst>
                </a:gridCol>
                <a:gridCol w="1085706">
                  <a:extLst>
                    <a:ext uri="{9D8B030D-6E8A-4147-A177-3AD203B41FA5}">
                      <a16:colId xmlns:a16="http://schemas.microsoft.com/office/drawing/2014/main" val="2459838915"/>
                    </a:ext>
                  </a:extLst>
                </a:gridCol>
                <a:gridCol w="1085706">
                  <a:extLst>
                    <a:ext uri="{9D8B030D-6E8A-4147-A177-3AD203B41FA5}">
                      <a16:colId xmlns:a16="http://schemas.microsoft.com/office/drawing/2014/main" val="209304550"/>
                    </a:ext>
                  </a:extLst>
                </a:gridCol>
                <a:gridCol w="1085706">
                  <a:extLst>
                    <a:ext uri="{9D8B030D-6E8A-4147-A177-3AD203B41FA5}">
                      <a16:colId xmlns:a16="http://schemas.microsoft.com/office/drawing/2014/main" val="4066702089"/>
                    </a:ext>
                  </a:extLst>
                </a:gridCol>
              </a:tblGrid>
              <a:tr h="4025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</a:rPr>
                        <a:t>Esperança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Intervalo de confiança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Contagem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Percentual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7432448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Idade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23.8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20.3 – 27.3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328184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582234"/>
                  </a:ext>
                </a:extLst>
              </a:tr>
              <a:tr h="201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Sexo (M)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967450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185752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Atividade remunerada (S)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50%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740147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879600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Ensino médio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33%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9772824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313559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Ensino superior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33%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078939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1580192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Pós-graduação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33%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422555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354132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Tempo de coleta do </a:t>
                      </a:r>
                      <a:r>
                        <a:rPr lang="pt-BR" sz="12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Fleem</a:t>
                      </a: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(em minutos)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8760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7149 - 10370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pt-BR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354346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F8B2ACD9-B417-45B9-A556-E1F29040860D}"/>
              </a:ext>
            </a:extLst>
          </p:cNvPr>
          <p:cNvSpPr txBox="1"/>
          <p:nvPr/>
        </p:nvSpPr>
        <p:spPr>
          <a:xfrm>
            <a:off x="2667001" y="2117589"/>
            <a:ext cx="6101644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Tabela 1.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Caracterização da amostra da fase piloto.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70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43D8AB0-FF91-49B9-A77B-4E3C53B635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34" y="1946313"/>
            <a:ext cx="5272990" cy="473739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DB588B-0E84-4242-95EF-3FA75C532D29}"/>
              </a:ext>
            </a:extLst>
          </p:cNvPr>
          <p:cNvSpPr/>
          <p:nvPr/>
        </p:nvSpPr>
        <p:spPr>
          <a:xfrm>
            <a:off x="-2" y="0"/>
            <a:ext cx="12192000" cy="1854673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082601-A262-4B20-BC9D-D07B58C9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fase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piloto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IPAQ)</a:t>
            </a:r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30D92AA4-24D6-4429-B165-1FB166DB6C99}"/>
              </a:ext>
            </a:extLst>
          </p:cNvPr>
          <p:cNvSpPr/>
          <p:nvPr/>
        </p:nvSpPr>
        <p:spPr>
          <a:xfrm>
            <a:off x="6479822" y="1968891"/>
            <a:ext cx="203202" cy="138390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77F74F75-F798-4654-B721-E03ADA298624}"/>
              </a:ext>
            </a:extLst>
          </p:cNvPr>
          <p:cNvSpPr/>
          <p:nvPr/>
        </p:nvSpPr>
        <p:spPr>
          <a:xfrm>
            <a:off x="6479822" y="3387995"/>
            <a:ext cx="203202" cy="138390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02CAAA6C-17A6-48B1-8EF4-F9BE0C77D6CC}"/>
              </a:ext>
            </a:extLst>
          </p:cNvPr>
          <p:cNvSpPr/>
          <p:nvPr/>
        </p:nvSpPr>
        <p:spPr>
          <a:xfrm>
            <a:off x="6479822" y="4807099"/>
            <a:ext cx="203202" cy="138390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2AB8637-1372-4279-8E33-2D3870EE8EF6}"/>
              </a:ext>
            </a:extLst>
          </p:cNvPr>
          <p:cNvSpPr txBox="1"/>
          <p:nvPr/>
        </p:nvSpPr>
        <p:spPr>
          <a:xfrm>
            <a:off x="7310538" y="2360763"/>
            <a:ext cx="38011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Efeito do tempo = X² (2, 15) = 11.5; p = 0.003</a:t>
            </a:r>
          </a:p>
          <a:p>
            <a:pPr algn="ct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</a:t>
            </a:r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0.30 (95% CI = -1.22 – 0.88) (baixa)</a:t>
            </a: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EPM = 192.10;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2973641-159A-4504-8101-45458A2CEC86}"/>
              </a:ext>
            </a:extLst>
          </p:cNvPr>
          <p:cNvSpPr txBox="1"/>
          <p:nvPr/>
        </p:nvSpPr>
        <p:spPr>
          <a:xfrm>
            <a:off x="7310537" y="3897074"/>
            <a:ext cx="38011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Efeito do tempo = F (2, 15) = 0.564; p = 0.581</a:t>
            </a:r>
          </a:p>
          <a:p>
            <a:pPr algn="ct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</a:t>
            </a:r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0.57 (95% CI = -0.86 – 0.93) (moderada)</a:t>
            </a: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EPM = 144.19 ;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8033A7-8745-4751-945B-C0ED72C8F12C}"/>
              </a:ext>
            </a:extLst>
          </p:cNvPr>
          <p:cNvSpPr txBox="1"/>
          <p:nvPr/>
        </p:nvSpPr>
        <p:spPr>
          <a:xfrm>
            <a:off x="7310536" y="5301519"/>
            <a:ext cx="38011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Efeito do tempo = X² (2, 15) = 2.64; p = 0.267</a:t>
            </a:r>
          </a:p>
          <a:p>
            <a:pPr algn="ct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</a:t>
            </a:r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0.79 (95% CI = 0.24 – 0.96) (boa)</a:t>
            </a:r>
            <a:endParaRPr lang="pt-B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EPM = 157.88;</a:t>
            </a:r>
          </a:p>
        </p:txBody>
      </p:sp>
    </p:spTree>
    <p:extLst>
      <p:ext uri="{BB962C8B-B14F-4D97-AF65-F5344CB8AC3E}">
        <p14:creationId xmlns:p14="http://schemas.microsoft.com/office/powerpoint/2010/main" val="1742814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7497DB5-194E-4FB7-8BC3-3325DAF9DF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02" y="1968891"/>
            <a:ext cx="5187722" cy="4737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DB588B-0E84-4242-95EF-3FA75C532D29}"/>
              </a:ext>
            </a:extLst>
          </p:cNvPr>
          <p:cNvSpPr/>
          <p:nvPr/>
        </p:nvSpPr>
        <p:spPr>
          <a:xfrm>
            <a:off x="-2" y="0"/>
            <a:ext cx="12192000" cy="1854673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082601-A262-4B20-BC9D-D07B58C9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fase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piloto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FLEEM)</a:t>
            </a:r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30D92AA4-24D6-4429-B165-1FB166DB6C99}"/>
              </a:ext>
            </a:extLst>
          </p:cNvPr>
          <p:cNvSpPr/>
          <p:nvPr/>
        </p:nvSpPr>
        <p:spPr>
          <a:xfrm>
            <a:off x="6479822" y="1968891"/>
            <a:ext cx="203202" cy="138390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77F74F75-F798-4654-B721-E03ADA298624}"/>
              </a:ext>
            </a:extLst>
          </p:cNvPr>
          <p:cNvSpPr/>
          <p:nvPr/>
        </p:nvSpPr>
        <p:spPr>
          <a:xfrm>
            <a:off x="6479822" y="3387995"/>
            <a:ext cx="203202" cy="138390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02CAAA6C-17A6-48B1-8EF4-F9BE0C77D6CC}"/>
              </a:ext>
            </a:extLst>
          </p:cNvPr>
          <p:cNvSpPr/>
          <p:nvPr/>
        </p:nvSpPr>
        <p:spPr>
          <a:xfrm>
            <a:off x="6479822" y="4807099"/>
            <a:ext cx="203202" cy="138390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2AB8637-1372-4279-8E33-2D3870EE8EF6}"/>
              </a:ext>
            </a:extLst>
          </p:cNvPr>
          <p:cNvSpPr txBox="1"/>
          <p:nvPr/>
        </p:nvSpPr>
        <p:spPr>
          <a:xfrm>
            <a:off x="7310538" y="2360763"/>
            <a:ext cx="38011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Efeito do tempo = X²(2, 15) = 19.9; p = &lt; 0,001</a:t>
            </a:r>
          </a:p>
          <a:p>
            <a:pPr algn="ct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</a:t>
            </a:r>
            <a:r>
              <a:rPr lang="pl-PL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0.879 (95% IC = 0.53 – 0.98)</a:t>
            </a:r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(boa)</a:t>
            </a:r>
          </a:p>
          <a:p>
            <a:pPr algn="ct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EPM = 121.65;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2973641-159A-4504-8101-45458A2CEC86}"/>
              </a:ext>
            </a:extLst>
          </p:cNvPr>
          <p:cNvSpPr txBox="1"/>
          <p:nvPr/>
        </p:nvSpPr>
        <p:spPr>
          <a:xfrm>
            <a:off x="7310537" y="3897074"/>
            <a:ext cx="38011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Efeito do tempo = X² (2, 15) = 7.59; p = 0.022</a:t>
            </a:r>
          </a:p>
          <a:p>
            <a:pPr algn="ct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</a:t>
            </a:r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0.837 (95% CI = 0.33 – 0.97) (boa)</a:t>
            </a:r>
          </a:p>
          <a:p>
            <a:pPr algn="ct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EPM = 56.9;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8033A7-8745-4751-945B-C0ED72C8F12C}"/>
              </a:ext>
            </a:extLst>
          </p:cNvPr>
          <p:cNvSpPr txBox="1"/>
          <p:nvPr/>
        </p:nvSpPr>
        <p:spPr>
          <a:xfrm>
            <a:off x="7310536" y="5301519"/>
            <a:ext cx="38011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Efeito do tempo = X² (2, 15) = 1.76; p = 0.415</a:t>
            </a:r>
          </a:p>
          <a:p>
            <a:pPr algn="ct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ICC = </a:t>
            </a:r>
            <a:r>
              <a:rPr lang="it-IT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0.935 (95% CI = 0.73 – 0.99) (excelente)</a:t>
            </a:r>
          </a:p>
          <a:p>
            <a:pPr algn="ctr"/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EPM = 31.13;</a:t>
            </a:r>
          </a:p>
        </p:txBody>
      </p:sp>
    </p:spTree>
    <p:extLst>
      <p:ext uri="{BB962C8B-B14F-4D97-AF65-F5344CB8AC3E}">
        <p14:creationId xmlns:p14="http://schemas.microsoft.com/office/powerpoint/2010/main" val="2916212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2DB588B-0E84-4242-95EF-3FA75C532D29}"/>
              </a:ext>
            </a:extLst>
          </p:cNvPr>
          <p:cNvSpPr/>
          <p:nvPr/>
        </p:nvSpPr>
        <p:spPr>
          <a:xfrm>
            <a:off x="-2" y="0"/>
            <a:ext cx="12192000" cy="1854673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082601-A262-4B20-BC9D-D07B58C9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fase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piloto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FLEEM)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4895B6-1DD0-4EB6-3F2B-22090233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85" y="2630628"/>
            <a:ext cx="7208429" cy="34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57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6C3A18A4-2989-41E1-9E1D-E2B74C285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69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05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2DB588B-0E84-4242-95EF-3FA75C532D29}"/>
              </a:ext>
            </a:extLst>
          </p:cNvPr>
          <p:cNvSpPr/>
          <p:nvPr/>
        </p:nvSpPr>
        <p:spPr>
          <a:xfrm>
            <a:off x="-2" y="0"/>
            <a:ext cx="12192000" cy="1854673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082601-A262-4B20-BC9D-D07B58C9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fase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piloto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FLEEM)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0648BC-62BF-1EBC-0AA3-718511A8D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283" y="2604798"/>
            <a:ext cx="6861429" cy="3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38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2DB588B-0E84-4242-95EF-3FA75C532D29}"/>
              </a:ext>
            </a:extLst>
          </p:cNvPr>
          <p:cNvSpPr/>
          <p:nvPr/>
        </p:nvSpPr>
        <p:spPr>
          <a:xfrm>
            <a:off x="-2" y="0"/>
            <a:ext cx="12192000" cy="1854673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082601-A262-4B20-BC9D-D07B58C9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fase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piloto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FLEEM)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64B5360-38ED-28BE-7593-8AAA9E748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562" y="1921656"/>
            <a:ext cx="6498872" cy="493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73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2DB588B-0E84-4242-95EF-3FA75C532D29}"/>
              </a:ext>
            </a:extLst>
          </p:cNvPr>
          <p:cNvSpPr/>
          <p:nvPr/>
        </p:nvSpPr>
        <p:spPr>
          <a:xfrm>
            <a:off x="-2" y="0"/>
            <a:ext cx="12192000" cy="1854673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082601-A262-4B20-BC9D-D07B58C9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fase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piloto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FLEEM)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1CDE38-8306-490A-C319-129B73851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892" y="1922400"/>
            <a:ext cx="6494211" cy="49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01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2DB588B-0E84-4242-95EF-3FA75C532D29}"/>
              </a:ext>
            </a:extLst>
          </p:cNvPr>
          <p:cNvSpPr/>
          <p:nvPr/>
        </p:nvSpPr>
        <p:spPr>
          <a:xfrm>
            <a:off x="-2" y="0"/>
            <a:ext cx="12192000" cy="1854673"/>
          </a:xfrm>
          <a:prstGeom prst="rect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082601-A262-4B20-BC9D-D07B58C92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Observações</a:t>
            </a:r>
            <a:r>
              <a:rPr lang="en-US" sz="5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Parciais</a:t>
            </a:r>
            <a:endParaRPr lang="en-US" sz="5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F372E51-A65C-8B91-E2C5-F4748BB3E1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916565"/>
              </p:ext>
            </p:extLst>
          </p:nvPr>
        </p:nvGraphicFramePr>
        <p:xfrm>
          <a:off x="881942" y="3333591"/>
          <a:ext cx="10428112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8487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068A5848-F92A-4C9D-9F73-A37EABDD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073" y="180629"/>
            <a:ext cx="4708831" cy="1471509"/>
          </a:xfrm>
          <a:prstGeom prst="rect">
            <a:avLst/>
          </a:prstGeom>
        </p:spPr>
      </p:pic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E5906855-BB5E-4C79-A105-9C6A9F56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96" y="345436"/>
            <a:ext cx="4708833" cy="1306702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DB786895-E4CF-4168-B24E-5FD0D645D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5348" y="2895037"/>
            <a:ext cx="9061304" cy="1067925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202510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13CA9-5A22-4604-8501-DD316DB0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004732"/>
            <a:ext cx="6465287" cy="1324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Como se é </a:t>
            </a:r>
            <a:r>
              <a:rPr lang="en-US" dirty="0" err="1">
                <a:latin typeface="Times New Roman"/>
                <a:cs typeface="Times New Roman"/>
              </a:rPr>
              <a:t>mensurada</a:t>
            </a:r>
            <a:r>
              <a:rPr lang="en-US" dirty="0">
                <a:latin typeface="Times New Roman"/>
                <a:cs typeface="Times New Roman"/>
              </a:rPr>
              <a:t> a </a:t>
            </a:r>
            <a:r>
              <a:rPr lang="en-US" dirty="0" err="1">
                <a:latin typeface="Times New Roman"/>
                <a:cs typeface="Times New Roman"/>
              </a:rPr>
              <a:t>atividade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física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atualmente</a:t>
            </a:r>
            <a:r>
              <a:rPr lang="en-US" dirty="0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B0BD37-87F5-4DDB-B767-20FA06048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m 3" descr="Texto, Carta&#10;&#10;Descrição gerada automaticamente">
            <a:extLst>
              <a:ext uri="{FF2B5EF4-FFF2-40B4-BE49-F238E27FC236}">
                <a16:creationId xmlns:a16="http://schemas.microsoft.com/office/drawing/2014/main" id="{8C6CA97E-0A4E-474E-8169-EFB4A556D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6" y="991617"/>
            <a:ext cx="3483526" cy="47234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FE5C4E-0B5D-4AB5-9877-3993F84A3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4" descr="Uma imagem contendo vestindo, perto, luz, par&#10;&#10;Descrição gerada automaticamente">
            <a:extLst>
              <a:ext uri="{FF2B5EF4-FFF2-40B4-BE49-F238E27FC236}">
                <a16:creationId xmlns:a16="http://schemas.microsoft.com/office/drawing/2014/main" id="{02D9C90B-97C4-42B6-8B74-9DF517F3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745" y="628649"/>
            <a:ext cx="2639484" cy="26394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6048CCE-094B-4948-B61B-DE627F176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B95B3C5C-BF19-4301-AE12-657226BDA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340" y="628649"/>
            <a:ext cx="2639484" cy="263948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BB48934-4796-4249-B64C-EE2375977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7B13B5-94D2-48FE-879F-B6828AEA1E72}"/>
              </a:ext>
            </a:extLst>
          </p:cNvPr>
          <p:cNvSpPr txBox="1"/>
          <p:nvPr/>
        </p:nvSpPr>
        <p:spPr>
          <a:xfrm>
            <a:off x="8682647" y="6536267"/>
            <a:ext cx="35093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dirty="0">
                <a:latin typeface="Times New Roman"/>
                <a:cs typeface="Times New Roman"/>
              </a:rPr>
              <a:t>(Craig et al., 2003; AINSWORTH et al., 2015)</a:t>
            </a:r>
          </a:p>
        </p:txBody>
      </p:sp>
    </p:spTree>
    <p:extLst>
      <p:ext uri="{BB962C8B-B14F-4D97-AF65-F5344CB8AC3E}">
        <p14:creationId xmlns:p14="http://schemas.microsoft.com/office/powerpoint/2010/main" val="332538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Uma imagem contendo luz, moto, par, mesa&#10;&#10;Descrição gerada automaticamente">
            <a:extLst>
              <a:ext uri="{FF2B5EF4-FFF2-40B4-BE49-F238E27FC236}">
                <a16:creationId xmlns:a16="http://schemas.microsoft.com/office/drawing/2014/main" id="{11D1B657-A9A6-2095-968B-683011617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38" y="1276071"/>
            <a:ext cx="3960814" cy="4305859"/>
          </a:xfrm>
          <a:prstGeom prst="rect">
            <a:avLst/>
          </a:prstGeom>
        </p:spPr>
      </p:pic>
      <p:pic>
        <p:nvPicPr>
          <p:cNvPr id="3" name="Imagem 3" descr="Texto, Carta&#10;&#10;Descrição gerada automaticamente">
            <a:extLst>
              <a:ext uri="{FF2B5EF4-FFF2-40B4-BE49-F238E27FC236}">
                <a16:creationId xmlns:a16="http://schemas.microsoft.com/office/drawing/2014/main" id="{5B47AE94-E2D7-CF9B-5E38-C5CE403CA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027" y="1276071"/>
            <a:ext cx="3960814" cy="4305859"/>
          </a:xfrm>
          <a:prstGeom prst="rect">
            <a:avLst/>
          </a:prstGeom>
        </p:spPr>
      </p:pic>
      <p:sp>
        <p:nvSpPr>
          <p:cNvPr id="4" name="Diferente de 3">
            <a:extLst>
              <a:ext uri="{FF2B5EF4-FFF2-40B4-BE49-F238E27FC236}">
                <a16:creationId xmlns:a16="http://schemas.microsoft.com/office/drawing/2014/main" id="{047CF516-46EB-2EF4-14A4-DA8DBB3FEBDF}"/>
              </a:ext>
            </a:extLst>
          </p:cNvPr>
          <p:cNvSpPr/>
          <p:nvPr/>
        </p:nvSpPr>
        <p:spPr>
          <a:xfrm>
            <a:off x="5595668" y="2971800"/>
            <a:ext cx="920150" cy="920150"/>
          </a:xfrm>
          <a:prstGeom prst="mathNot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710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Texto, Carta&#10;&#10;Descrição gerada automaticamente">
            <a:extLst>
              <a:ext uri="{FF2B5EF4-FFF2-40B4-BE49-F238E27FC236}">
                <a16:creationId xmlns:a16="http://schemas.microsoft.com/office/drawing/2014/main" id="{2B034040-0357-4F54-9CCC-00C3F7D8D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87" y="643467"/>
            <a:ext cx="2878666" cy="247565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A0A24557-AECF-483F-AD58-15CAB0DCD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55" y="650497"/>
            <a:ext cx="2895745" cy="246862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92BC0808-F43E-4861-B868-829B8B3FC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313" y="650497"/>
            <a:ext cx="2965312" cy="246862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4CF9B7C-49ED-4076-BD98-766A3E480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60" y="3748194"/>
            <a:ext cx="2824721" cy="247163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361070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3" descr="Texto, Carta&#10;&#10;Descrição gerada automaticamente">
            <a:extLst>
              <a:ext uri="{FF2B5EF4-FFF2-40B4-BE49-F238E27FC236}">
                <a16:creationId xmlns:a16="http://schemas.microsoft.com/office/drawing/2014/main" id="{87EF5079-5B8D-409D-B307-8C4A52DCC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5433" y="3977659"/>
            <a:ext cx="3217333" cy="2083222"/>
          </a:xfrm>
          <a:prstGeom prst="rect">
            <a:avLst/>
          </a:prstGeom>
        </p:spPr>
      </p:pic>
      <p:pic>
        <p:nvPicPr>
          <p:cNvPr id="6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88B637C-02BC-4A62-AE1A-5D1256F03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5016" y="3755224"/>
            <a:ext cx="3109907" cy="246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22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0043A2-E532-48EE-81F2-33476502C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772" y="585219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  <a:latin typeface="Times New Roman"/>
                <a:cs typeface="Times New Roman"/>
              </a:rPr>
              <a:t>Qual é o tempo de </a:t>
            </a:r>
            <a:r>
              <a:rPr lang="en-US" sz="3800" dirty="0" err="1">
                <a:solidFill>
                  <a:schemeClr val="bg1"/>
                </a:solidFill>
                <a:latin typeface="Times New Roman"/>
                <a:cs typeface="Times New Roman"/>
              </a:rPr>
              <a:t>monitoramento</a:t>
            </a:r>
            <a:r>
              <a:rPr lang="en-US" sz="3800" dirty="0">
                <a:solidFill>
                  <a:schemeClr val="bg1"/>
                </a:solidFill>
                <a:latin typeface="Times New Roman"/>
                <a:cs typeface="Times New Roman"/>
              </a:rPr>
              <a:t> da </a:t>
            </a:r>
            <a:r>
              <a:rPr lang="en-US" sz="3800" dirty="0" err="1">
                <a:solidFill>
                  <a:schemeClr val="bg1"/>
                </a:solidFill>
                <a:latin typeface="Times New Roman"/>
                <a:cs typeface="Times New Roman"/>
              </a:rPr>
              <a:t>atividade</a:t>
            </a:r>
            <a:r>
              <a:rPr lang="en-US" sz="3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/>
                <a:cs typeface="Times New Roman"/>
              </a:rPr>
              <a:t>física</a:t>
            </a:r>
            <a:r>
              <a:rPr lang="en-US" sz="3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/>
                <a:cs typeface="Times New Roman"/>
              </a:rPr>
              <a:t>convencionalmente</a:t>
            </a:r>
            <a:r>
              <a:rPr lang="en-US" sz="380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sz="3800" dirty="0" err="1">
                <a:solidFill>
                  <a:schemeClr val="bg1"/>
                </a:solidFill>
                <a:latin typeface="Times New Roman"/>
                <a:cs typeface="Times New Roman"/>
              </a:rPr>
              <a:t>adotado</a:t>
            </a:r>
            <a:r>
              <a:rPr lang="en-US" sz="3800" dirty="0">
                <a:solidFill>
                  <a:schemeClr val="bg1"/>
                </a:solidFill>
                <a:latin typeface="Times New Roman"/>
                <a:cs typeface="Times New Roman"/>
              </a:rPr>
              <a:t>?</a:t>
            </a:r>
          </a:p>
        </p:txBody>
      </p:sp>
      <p:pic>
        <p:nvPicPr>
          <p:cNvPr id="3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BA4D3E3-AFCB-4877-BCB7-57F72CD90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12" y="2811439"/>
            <a:ext cx="3772579" cy="3461342"/>
          </a:xfrm>
          <a:prstGeom prst="rect">
            <a:avLst/>
          </a:prstGeom>
        </p:spPr>
      </p:pic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9A5ACF10-7539-495A-9BED-B3C3DFC4F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475" y="2811438"/>
            <a:ext cx="4381447" cy="346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79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E65DC2-E09E-4A4B-BEB1-44742D0D5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kern="1200" dirty="0">
                <a:latin typeface="Times New Roman"/>
                <a:cs typeface="Times New Roman"/>
              </a:rPr>
              <a:t>Qual é o tempo de </a:t>
            </a:r>
            <a:r>
              <a:rPr lang="en-US" sz="3100" kern="1200" dirty="0" err="1">
                <a:latin typeface="Times New Roman"/>
                <a:cs typeface="Times New Roman"/>
              </a:rPr>
              <a:t>monitoramento</a:t>
            </a:r>
            <a:r>
              <a:rPr lang="en-US" sz="3100" kern="1200" dirty="0">
                <a:latin typeface="Times New Roman"/>
                <a:cs typeface="Times New Roman"/>
              </a:rPr>
              <a:t> da </a:t>
            </a:r>
            <a:r>
              <a:rPr lang="en-US" sz="3100" kern="1200" dirty="0" err="1">
                <a:latin typeface="Times New Roman"/>
                <a:cs typeface="Times New Roman"/>
              </a:rPr>
              <a:t>atividade</a:t>
            </a:r>
            <a:r>
              <a:rPr lang="en-US" sz="3100" kern="1200" dirty="0">
                <a:latin typeface="Times New Roman"/>
                <a:cs typeface="Times New Roman"/>
              </a:rPr>
              <a:t> </a:t>
            </a:r>
            <a:r>
              <a:rPr lang="en-US" sz="3100" kern="1200" dirty="0" err="1">
                <a:latin typeface="Times New Roman"/>
                <a:cs typeface="Times New Roman"/>
              </a:rPr>
              <a:t>física</a:t>
            </a:r>
            <a:r>
              <a:rPr lang="en-US" sz="3100" kern="1200" dirty="0">
                <a:latin typeface="Times New Roman"/>
                <a:cs typeface="Times New Roman"/>
              </a:rPr>
              <a:t> </a:t>
            </a:r>
            <a:r>
              <a:rPr lang="en-US" sz="3100" kern="1200" dirty="0" err="1">
                <a:latin typeface="Times New Roman"/>
                <a:cs typeface="Times New Roman"/>
              </a:rPr>
              <a:t>convencionalmente</a:t>
            </a:r>
            <a:r>
              <a:rPr lang="en-US" sz="3100" kern="1200" dirty="0">
                <a:latin typeface="Times New Roman"/>
                <a:cs typeface="Times New Roman"/>
              </a:rPr>
              <a:t> </a:t>
            </a:r>
            <a:r>
              <a:rPr lang="en-US" sz="3100" kern="1200" dirty="0" err="1">
                <a:latin typeface="Times New Roman"/>
                <a:cs typeface="Times New Roman"/>
              </a:rPr>
              <a:t>adotado</a:t>
            </a:r>
            <a:r>
              <a:rPr lang="en-US" sz="3100" kern="1200" dirty="0">
                <a:latin typeface="Times New Roman"/>
                <a:cs typeface="Times New Roman"/>
              </a:rPr>
              <a:t>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DA9CA5B-6696-4637-A950-51C673760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678" y="991157"/>
            <a:ext cx="6436548" cy="487568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CF00EA9-199B-4B1B-9CD4-85F84B4FE6E4}"/>
              </a:ext>
            </a:extLst>
          </p:cNvPr>
          <p:cNvSpPr txBox="1"/>
          <p:nvPr/>
        </p:nvSpPr>
        <p:spPr>
          <a:xfrm>
            <a:off x="10555438" y="6459908"/>
            <a:ext cx="16365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dirty="0">
                <a:latin typeface="Times New Roman"/>
                <a:cs typeface="Times New Roman"/>
              </a:rPr>
              <a:t>(</a:t>
            </a:r>
            <a:r>
              <a:rPr lang="pt-BR" sz="1400" dirty="0" err="1">
                <a:latin typeface="Times New Roman"/>
                <a:cs typeface="Times New Roman"/>
              </a:rPr>
              <a:t>Turrisi</a:t>
            </a:r>
            <a:r>
              <a:rPr lang="pt-BR" sz="1400" dirty="0">
                <a:latin typeface="Times New Roman"/>
                <a:cs typeface="Times New Roman"/>
              </a:rPr>
              <a:t> et al., 2021)</a:t>
            </a:r>
          </a:p>
        </p:txBody>
      </p:sp>
    </p:spTree>
    <p:extLst>
      <p:ext uri="{BB962C8B-B14F-4D97-AF65-F5344CB8AC3E}">
        <p14:creationId xmlns:p14="http://schemas.microsoft.com/office/powerpoint/2010/main" val="2714382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2103</TotalTime>
  <Words>1710</Words>
  <Application>Microsoft Office PowerPoint</Application>
  <PresentationFormat>Widescreen</PresentationFormat>
  <Paragraphs>233</Paragraphs>
  <Slides>44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Times New Roman</vt:lpstr>
      <vt:lpstr>Tw Cen MT</vt:lpstr>
      <vt:lpstr>Tema do Office</vt:lpstr>
      <vt:lpstr>CONSISTÊNCIA DA MEDIDA DE ATIVIDADE FÍSICA SEMANAL DE ADULTOS OBTIDA POR MEIO DO IPAQ E SMARTPHONE</vt:lpstr>
      <vt:lpstr>O que é atividade física?</vt:lpstr>
      <vt:lpstr>Quais são as evidências acerca dos benefícios propiciados pela prática suficiente de atividades físicas?</vt:lpstr>
      <vt:lpstr>Apresentação do PowerPoint</vt:lpstr>
      <vt:lpstr>Como se é mensurada a atividade física atualmente?</vt:lpstr>
      <vt:lpstr>Apresentação do PowerPoint</vt:lpstr>
      <vt:lpstr>Apresentação do PowerPoint</vt:lpstr>
      <vt:lpstr>Qual é o tempo de monitoramento da atividade física convencionalmente adotado?</vt:lpstr>
      <vt:lpstr>Qual é o tempo de monitoramento da atividade física convencionalmente adotado?</vt:lpstr>
      <vt:lpstr>Apresentação do PowerPoint</vt:lpstr>
      <vt:lpstr>Apresentação do PowerPoint</vt:lpstr>
      <vt:lpstr>Apresentação do PowerPoint</vt:lpstr>
      <vt:lpstr>Por que 7 dias de monitoramento?</vt:lpstr>
      <vt:lpstr>Por que 7 dias de monitoramento?</vt:lpstr>
      <vt:lpstr>Por que 7 dias de monitoramento?</vt:lpstr>
      <vt:lpstr>Efeito da sazonalidade sobre a atividade física</vt:lpstr>
      <vt:lpstr>Estudos com intervenção sobre a atividade física</vt:lpstr>
      <vt:lpstr>Estudo que observou a variação da atividade física ao longo de diferentes semanas</vt:lpstr>
      <vt:lpstr>Estudo que observou a variação da atividade física ao longo de diferentes semanas</vt:lpstr>
      <vt:lpstr>Apresentação do PowerPoint</vt:lpstr>
      <vt:lpstr>Objetivo</vt:lpstr>
      <vt:lpstr>Objetivos específicos</vt:lpstr>
      <vt:lpstr>Hipótese</vt:lpstr>
      <vt:lpstr>Metodologia (amostra)</vt:lpstr>
      <vt:lpstr>Metodologia (amostra)</vt:lpstr>
      <vt:lpstr>Metodologia – Fase piloto (n = 6)</vt:lpstr>
      <vt:lpstr>Metodologia – Fase principal (n = 71)</vt:lpstr>
      <vt:lpstr>Metodologia (instrumentos)</vt:lpstr>
      <vt:lpstr>Metodologia (instrumentos)</vt:lpstr>
      <vt:lpstr>Metodologia (instrumentos)</vt:lpstr>
      <vt:lpstr>Modelagem estatística (efeito tempo - af)</vt:lpstr>
      <vt:lpstr>Modelagem estatística (fase piloto - IPAQ)</vt:lpstr>
      <vt:lpstr>Modelagem estatística (fase piloto - FLEEM)</vt:lpstr>
      <vt:lpstr>Modelagem estatística (consistência)</vt:lpstr>
      <vt:lpstr>Modelagem e processamento dos dados (softwares)</vt:lpstr>
      <vt:lpstr>Resultados (caracterização da amostra da fase piloto)</vt:lpstr>
      <vt:lpstr>Resultados (fase piloto IPAQ)</vt:lpstr>
      <vt:lpstr>Resultados (fase piloto FLEEM)</vt:lpstr>
      <vt:lpstr>Resultados (fase piloto FLEEM)</vt:lpstr>
      <vt:lpstr>Resultados (fase piloto FLEEM)</vt:lpstr>
      <vt:lpstr>Resultados (fase piloto FLEEM)</vt:lpstr>
      <vt:lpstr>Resultados (fase piloto FLEEM)</vt:lpstr>
      <vt:lpstr>Observações Parciais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Douglas Silva</dc:creator>
  <cp:lastModifiedBy>Douglas Silva Alves</cp:lastModifiedBy>
  <cp:revision>739</cp:revision>
  <dcterms:created xsi:type="dcterms:W3CDTF">2022-02-14T18:56:09Z</dcterms:created>
  <dcterms:modified xsi:type="dcterms:W3CDTF">2024-06-03T19:43:18Z</dcterms:modified>
</cp:coreProperties>
</file>